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66"/>
  </p:notesMasterIdLst>
  <p:sldIdLst>
    <p:sldId id="256" r:id="rId2"/>
    <p:sldId id="322" r:id="rId3"/>
    <p:sldId id="277" r:id="rId4"/>
    <p:sldId id="278" r:id="rId5"/>
    <p:sldId id="279" r:id="rId6"/>
    <p:sldId id="280" r:id="rId7"/>
    <p:sldId id="262" r:id="rId8"/>
    <p:sldId id="281" r:id="rId9"/>
    <p:sldId id="273" r:id="rId10"/>
    <p:sldId id="282" r:id="rId11"/>
    <p:sldId id="264" r:id="rId12"/>
    <p:sldId id="269" r:id="rId13"/>
    <p:sldId id="267" r:id="rId14"/>
    <p:sldId id="333" r:id="rId15"/>
    <p:sldId id="283" r:id="rId16"/>
    <p:sldId id="284" r:id="rId17"/>
    <p:sldId id="285" r:id="rId18"/>
    <p:sldId id="270" r:id="rId19"/>
    <p:sldId id="265" r:id="rId20"/>
    <p:sldId id="286" r:id="rId21"/>
    <p:sldId id="287" r:id="rId22"/>
    <p:sldId id="288" r:id="rId23"/>
    <p:sldId id="26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305" r:id="rId34"/>
    <p:sldId id="330" r:id="rId35"/>
    <p:sldId id="298" r:id="rId36"/>
    <p:sldId id="299" r:id="rId37"/>
    <p:sldId id="301" r:id="rId38"/>
    <p:sldId id="303" r:id="rId39"/>
    <p:sldId id="312" r:id="rId40"/>
    <p:sldId id="304" r:id="rId41"/>
    <p:sldId id="306" r:id="rId42"/>
    <p:sldId id="307" r:id="rId43"/>
    <p:sldId id="308" r:id="rId44"/>
    <p:sldId id="309" r:id="rId45"/>
    <p:sldId id="310" r:id="rId46"/>
    <p:sldId id="311" r:id="rId47"/>
    <p:sldId id="313" r:id="rId48"/>
    <p:sldId id="314" r:id="rId49"/>
    <p:sldId id="315" r:id="rId50"/>
    <p:sldId id="331" r:id="rId51"/>
    <p:sldId id="332" r:id="rId52"/>
    <p:sldId id="316" r:id="rId53"/>
    <p:sldId id="317" r:id="rId54"/>
    <p:sldId id="318" r:id="rId55"/>
    <p:sldId id="319" r:id="rId56"/>
    <p:sldId id="320" r:id="rId57"/>
    <p:sldId id="321" r:id="rId58"/>
    <p:sldId id="324" r:id="rId59"/>
    <p:sldId id="325" r:id="rId60"/>
    <p:sldId id="327" r:id="rId61"/>
    <p:sldId id="326" r:id="rId62"/>
    <p:sldId id="328" r:id="rId63"/>
    <p:sldId id="329" r:id="rId64"/>
    <p:sldId id="260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3D26707-1632-4DFD-9EC8-3535120F6018}">
          <p14:sldIdLst>
            <p14:sldId id="256"/>
          </p14:sldIdLst>
        </p14:section>
        <p14:section name="Section récapitulative" id="{CA357177-E886-47F3-8001-C81AE2754E03}">
          <p14:sldIdLst>
            <p14:sldId id="322"/>
          </p14:sldIdLst>
        </p14:section>
        <p14:section name="Mon parcours" id="{CD820961-015A-49E5-B600-1B4BEB4B61E5}">
          <p14:sldIdLst>
            <p14:sldId id="277"/>
            <p14:sldId id="278"/>
            <p14:sldId id="279"/>
            <p14:sldId id="280"/>
            <p14:sldId id="262"/>
            <p14:sldId id="281"/>
          </p14:sldIdLst>
        </p14:section>
        <p14:section name="Business intelligence" id="{32D5C5B5-1066-4AE0-A0BB-C200D0D0359A}">
          <p14:sldIdLst>
            <p14:sldId id="273"/>
            <p14:sldId id="282"/>
            <p14:sldId id="264"/>
            <p14:sldId id="269"/>
            <p14:sldId id="267"/>
            <p14:sldId id="333"/>
            <p14:sldId id="283"/>
          </p14:sldIdLst>
        </p14:section>
        <p14:section name="Programme de la semaine" id="{DB87AEEE-FBB1-4BCF-8B9B-7BC662D6FC4B}">
          <p14:sldIdLst>
            <p14:sldId id="284"/>
            <p14:sldId id="285"/>
          </p14:sldIdLst>
        </p14:section>
        <p14:section name="Outils de business intelligence" id="{AF258FCD-D417-4FCC-9FE4-89A16C7DBE0D}">
          <p14:sldIdLst>
            <p14:sldId id="270"/>
            <p14:sldId id="265"/>
            <p14:sldId id="286"/>
            <p14:sldId id="287"/>
            <p14:sldId id="288"/>
            <p14:sldId id="268"/>
          </p14:sldIdLst>
        </p14:section>
        <p14:section name="Bases de python" id="{64D29209-810F-4537-AD4D-80E78EB5B098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5"/>
            <p14:sldId id="330"/>
            <p14:sldId id="298"/>
            <p14:sldId id="299"/>
            <p14:sldId id="301"/>
            <p14:sldId id="303"/>
            <p14:sldId id="312"/>
            <p14:sldId id="304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  <p14:sldId id="315"/>
            <p14:sldId id="331"/>
            <p14:sldId id="332"/>
            <p14:sldId id="316"/>
            <p14:sldId id="317"/>
            <p14:sldId id="318"/>
            <p14:sldId id="319"/>
            <p14:sldId id="320"/>
            <p14:sldId id="321"/>
            <p14:sldId id="324"/>
            <p14:sldId id="325"/>
            <p14:sldId id="327"/>
            <p14:sldId id="326"/>
            <p14:sldId id="328"/>
            <p14:sldId id="32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3" autoAdjust="0"/>
    <p:restoredTop sz="94660"/>
  </p:normalViewPr>
  <p:slideViewPr>
    <p:cSldViewPr snapToGrid="0">
      <p:cViewPr varScale="1">
        <p:scale>
          <a:sx n="83" d="100"/>
          <a:sy n="83" d="100"/>
        </p:scale>
        <p:origin x="2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1713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C2C75-B749-47FE-A392-10CAB4F2E5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61232D1-7EF2-4524-9639-FDD13C890378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fr-FR" b="1" dirty="0"/>
            <a:t>Comprendre le besoin</a:t>
          </a:r>
        </a:p>
      </dgm:t>
    </dgm:pt>
    <dgm:pt modelId="{388535BD-5A75-4D6D-A942-9196CD1D30D9}" type="parTrans" cxnId="{EA57EFAC-E3BF-4B4A-B85B-63D24B62567C}">
      <dgm:prSet/>
      <dgm:spPr/>
      <dgm:t>
        <a:bodyPr/>
        <a:lstStyle/>
        <a:p>
          <a:endParaRPr lang="fr-FR"/>
        </a:p>
      </dgm:t>
    </dgm:pt>
    <dgm:pt modelId="{6A2440D2-385C-46A4-91A3-00A259D93AD2}" type="sibTrans" cxnId="{EA57EFAC-E3BF-4B4A-B85B-63D24B62567C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fr-FR"/>
        </a:p>
      </dgm:t>
    </dgm:pt>
    <dgm:pt modelId="{F28F53E1-53FE-4583-A540-90A3CB5C75A9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fr-FR" b="1" dirty="0"/>
            <a:t>Trouver des données</a:t>
          </a:r>
        </a:p>
      </dgm:t>
    </dgm:pt>
    <dgm:pt modelId="{2C9AA095-861F-4EBC-B977-98DED76BF0A3}" type="parTrans" cxnId="{29F9EC73-B917-4545-AF25-A59E7F685384}">
      <dgm:prSet/>
      <dgm:spPr/>
      <dgm:t>
        <a:bodyPr/>
        <a:lstStyle/>
        <a:p>
          <a:endParaRPr lang="fr-FR"/>
        </a:p>
      </dgm:t>
    </dgm:pt>
    <dgm:pt modelId="{39290D06-3212-45A0-BF30-112F9919EE0C}" type="sibTrans" cxnId="{29F9EC73-B917-4545-AF25-A59E7F685384}">
      <dgm:prSet/>
      <dgm:spPr/>
      <dgm:t>
        <a:bodyPr/>
        <a:lstStyle/>
        <a:p>
          <a:endParaRPr lang="fr-FR"/>
        </a:p>
      </dgm:t>
    </dgm:pt>
    <dgm:pt modelId="{21CF8A45-5419-41C8-A77B-8E7FD9F24FF4}">
      <dgm:prSet phldrT="[Texte]"/>
      <dgm:spPr/>
      <dgm:t>
        <a:bodyPr/>
        <a:lstStyle/>
        <a:p>
          <a:pPr algn="ctr"/>
          <a:r>
            <a:rPr lang="fr-FR" b="1" dirty="0"/>
            <a:t>Importer et nettoyer</a:t>
          </a:r>
        </a:p>
      </dgm:t>
    </dgm:pt>
    <dgm:pt modelId="{63F6D089-9D3A-4B49-A6F3-C0D84CDE8DCE}" type="parTrans" cxnId="{245CBF77-D10F-48F4-9DF8-C347CA0D1041}">
      <dgm:prSet/>
      <dgm:spPr/>
      <dgm:t>
        <a:bodyPr/>
        <a:lstStyle/>
        <a:p>
          <a:endParaRPr lang="fr-FR"/>
        </a:p>
      </dgm:t>
    </dgm:pt>
    <dgm:pt modelId="{C96D86B3-E607-4EDA-B7E6-CCC5DED65E2C}" type="sibTrans" cxnId="{245CBF77-D10F-48F4-9DF8-C347CA0D1041}">
      <dgm:prSet/>
      <dgm:spPr/>
      <dgm:t>
        <a:bodyPr/>
        <a:lstStyle/>
        <a:p>
          <a:endParaRPr lang="fr-FR"/>
        </a:p>
      </dgm:t>
    </dgm:pt>
    <dgm:pt modelId="{1DDB2C08-0F14-45D5-B6AD-FF233BAC3245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Quelle est la question ?</a:t>
          </a:r>
        </a:p>
      </dgm:t>
    </dgm:pt>
    <dgm:pt modelId="{583ACC8F-8C84-4A38-BE77-0ADEFD0C3D50}" type="parTrans" cxnId="{350AA596-31E8-4C59-9DEA-F291F6F715A1}">
      <dgm:prSet/>
      <dgm:spPr/>
      <dgm:t>
        <a:bodyPr/>
        <a:lstStyle/>
        <a:p>
          <a:endParaRPr lang="fr-FR"/>
        </a:p>
      </dgm:t>
    </dgm:pt>
    <dgm:pt modelId="{02FC60B9-B7A6-4AD2-AF26-8AFF5FB918C8}" type="sibTrans" cxnId="{350AA596-31E8-4C59-9DEA-F291F6F715A1}">
      <dgm:prSet/>
      <dgm:spPr/>
      <dgm:t>
        <a:bodyPr/>
        <a:lstStyle/>
        <a:p>
          <a:endParaRPr lang="fr-FR"/>
        </a:p>
      </dgm:t>
    </dgm:pt>
    <dgm:pt modelId="{9A1F4DFC-A546-47B6-89D5-DAC3D9C41FCF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Dans l’entreprise ou en dehors</a:t>
          </a:r>
        </a:p>
      </dgm:t>
    </dgm:pt>
    <dgm:pt modelId="{894B43A8-FAF4-4F34-BAC3-0172B65B4DD0}" type="parTrans" cxnId="{94DC012E-3A60-4467-8FCB-07F037AD0C47}">
      <dgm:prSet/>
      <dgm:spPr/>
      <dgm:t>
        <a:bodyPr/>
        <a:lstStyle/>
        <a:p>
          <a:endParaRPr lang="fr-FR"/>
        </a:p>
      </dgm:t>
    </dgm:pt>
    <dgm:pt modelId="{D985584B-21C8-473B-A6D7-AB9670B95A7D}" type="sibTrans" cxnId="{94DC012E-3A60-4467-8FCB-07F037AD0C47}">
      <dgm:prSet/>
      <dgm:spPr/>
      <dgm:t>
        <a:bodyPr/>
        <a:lstStyle/>
        <a:p>
          <a:endParaRPr lang="fr-FR"/>
        </a:p>
      </dgm:t>
    </dgm:pt>
    <dgm:pt modelId="{A0C09C19-8214-49EC-A3B1-F261AD07D787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Sont-elles fiables, à jour ?</a:t>
          </a:r>
        </a:p>
      </dgm:t>
    </dgm:pt>
    <dgm:pt modelId="{03ACDC88-F7B1-4FF0-AD17-C75C8A934E11}" type="parTrans" cxnId="{2252333B-AD7E-4B6C-B52C-539F63DB6B90}">
      <dgm:prSet/>
      <dgm:spPr/>
      <dgm:t>
        <a:bodyPr/>
        <a:lstStyle/>
        <a:p>
          <a:endParaRPr lang="fr-FR"/>
        </a:p>
      </dgm:t>
    </dgm:pt>
    <dgm:pt modelId="{8F35DF6C-DE73-4CB6-AE84-B4C05289904B}" type="sibTrans" cxnId="{2252333B-AD7E-4B6C-B52C-539F63DB6B90}">
      <dgm:prSet/>
      <dgm:spPr/>
      <dgm:t>
        <a:bodyPr/>
        <a:lstStyle/>
        <a:p>
          <a:endParaRPr lang="fr-FR"/>
        </a:p>
      </dgm:t>
    </dgm:pt>
    <dgm:pt modelId="{F3D3F61B-8AB1-4E09-AECE-B95C2CA9B906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Sont-elles propres ?</a:t>
          </a:r>
        </a:p>
      </dgm:t>
    </dgm:pt>
    <dgm:pt modelId="{FDB4B702-DB03-4E7A-8358-2FE2E616FADA}" type="parTrans" cxnId="{F9F706AF-EED3-464F-AB16-70A198002130}">
      <dgm:prSet/>
      <dgm:spPr/>
      <dgm:t>
        <a:bodyPr/>
        <a:lstStyle/>
        <a:p>
          <a:endParaRPr lang="fr-FR"/>
        </a:p>
      </dgm:t>
    </dgm:pt>
    <dgm:pt modelId="{D1412DD4-81A0-4BF6-84BA-78D05EC12F4F}" type="sibTrans" cxnId="{F9F706AF-EED3-464F-AB16-70A198002130}">
      <dgm:prSet/>
      <dgm:spPr/>
      <dgm:t>
        <a:bodyPr/>
        <a:lstStyle/>
        <a:p>
          <a:endParaRPr lang="fr-FR"/>
        </a:p>
      </dgm:t>
    </dgm:pt>
    <dgm:pt modelId="{CE413474-AB1B-437D-90CA-C5A2217D2337}">
      <dgm:prSet phldrT="[Texte]"/>
      <dgm:spPr/>
      <dgm:t>
        <a:bodyPr/>
        <a:lstStyle/>
        <a:p>
          <a:pPr algn="ctr"/>
          <a:r>
            <a:rPr lang="fr-FR" b="1" dirty="0"/>
            <a:t>Exploiter et visualiser</a:t>
          </a:r>
        </a:p>
      </dgm:t>
    </dgm:pt>
    <dgm:pt modelId="{23E6F238-DF3C-479B-A42B-59C5DFAB124D}" type="parTrans" cxnId="{D879BA29-C8DB-480B-91BA-7AF19EC1078C}">
      <dgm:prSet/>
      <dgm:spPr/>
      <dgm:t>
        <a:bodyPr/>
        <a:lstStyle/>
        <a:p>
          <a:endParaRPr lang="fr-FR"/>
        </a:p>
      </dgm:t>
    </dgm:pt>
    <dgm:pt modelId="{F9B288B2-B467-4BCE-B9E5-17D37FF59B4C}" type="sibTrans" cxnId="{D879BA29-C8DB-480B-91BA-7AF19EC1078C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fr-FR"/>
        </a:p>
      </dgm:t>
    </dgm:pt>
    <dgm:pt modelId="{F9A3DE0B-488E-444F-A24A-246EF1D9A11B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fr-FR" b="1" dirty="0"/>
            <a:t>Livrer</a:t>
          </a:r>
        </a:p>
      </dgm:t>
    </dgm:pt>
    <dgm:pt modelId="{E33902F6-0996-495C-B01F-CF707F4747D0}" type="parTrans" cxnId="{672CD62E-FF18-4F60-9035-A47B942C52CA}">
      <dgm:prSet/>
      <dgm:spPr/>
      <dgm:t>
        <a:bodyPr/>
        <a:lstStyle/>
        <a:p>
          <a:endParaRPr lang="fr-FR"/>
        </a:p>
      </dgm:t>
    </dgm:pt>
    <dgm:pt modelId="{E05305FC-7B03-4607-B556-52DC5C4C56D0}" type="sibTrans" cxnId="{672CD62E-FF18-4F60-9035-A47B942C52CA}">
      <dgm:prSet/>
      <dgm:spPr/>
      <dgm:t>
        <a:bodyPr/>
        <a:lstStyle/>
        <a:p>
          <a:endParaRPr lang="fr-FR"/>
        </a:p>
      </dgm:t>
    </dgm:pt>
    <dgm:pt modelId="{A2129948-90A2-4AD6-86BC-8B52F9C328E8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Quels indicateurs peuvent répondre à la question ?</a:t>
          </a:r>
        </a:p>
      </dgm:t>
    </dgm:pt>
    <dgm:pt modelId="{B895BC6A-2D15-4477-9182-A51CF148CF2B}" type="parTrans" cxnId="{515D6CA9-D1FB-4293-A834-7600E3048AD6}">
      <dgm:prSet/>
      <dgm:spPr/>
      <dgm:t>
        <a:bodyPr/>
        <a:lstStyle/>
        <a:p>
          <a:endParaRPr lang="fr-FR"/>
        </a:p>
      </dgm:t>
    </dgm:pt>
    <dgm:pt modelId="{5F1DDEEB-7540-4A1E-8F64-0C9451BA63FC}" type="sibTrans" cxnId="{515D6CA9-D1FB-4293-A834-7600E3048AD6}">
      <dgm:prSet/>
      <dgm:spPr/>
      <dgm:t>
        <a:bodyPr/>
        <a:lstStyle/>
        <a:p>
          <a:endParaRPr lang="fr-FR"/>
        </a:p>
      </dgm:t>
    </dgm:pt>
    <dgm:pt modelId="{41ECECD7-4667-413F-A347-577199BEB48F}">
      <dgm:prSet phldrT="[Texte]"/>
      <dgm:spPr/>
      <dgm:t>
        <a:bodyPr/>
        <a:lstStyle/>
        <a:p>
          <a:pPr algn="l"/>
          <a:r>
            <a:rPr lang="fr-FR" dirty="0"/>
            <a:t>Prendre son temps</a:t>
          </a:r>
        </a:p>
      </dgm:t>
    </dgm:pt>
    <dgm:pt modelId="{43065160-E03D-4C01-B664-A1007C529279}" type="parTrans" cxnId="{17B3DB99-4975-4442-9757-9F1072573BDC}">
      <dgm:prSet/>
      <dgm:spPr/>
      <dgm:t>
        <a:bodyPr/>
        <a:lstStyle/>
        <a:p>
          <a:endParaRPr lang="fr-FR"/>
        </a:p>
      </dgm:t>
    </dgm:pt>
    <dgm:pt modelId="{22E172AA-CB86-4344-9F8A-1066D1040040}" type="sibTrans" cxnId="{17B3DB99-4975-4442-9757-9F1072573BDC}">
      <dgm:prSet/>
      <dgm:spPr/>
      <dgm:t>
        <a:bodyPr/>
        <a:lstStyle/>
        <a:p>
          <a:endParaRPr lang="fr-FR"/>
        </a:p>
      </dgm:t>
    </dgm:pt>
    <dgm:pt modelId="{05424191-A9B1-4442-B06F-419A5B017D39}">
      <dgm:prSet phldrT="[Texte]"/>
      <dgm:spPr/>
      <dgm:t>
        <a:bodyPr/>
        <a:lstStyle/>
        <a:p>
          <a:pPr algn="l"/>
          <a:r>
            <a:rPr lang="fr-FR" dirty="0"/>
            <a:t>Vérifier les aberrations</a:t>
          </a:r>
        </a:p>
      </dgm:t>
    </dgm:pt>
    <dgm:pt modelId="{8902042E-9692-4CE5-838A-B1A7C659470C}" type="parTrans" cxnId="{3EAEE3DF-3898-4425-A31A-8C2A2FD630B8}">
      <dgm:prSet/>
      <dgm:spPr/>
      <dgm:t>
        <a:bodyPr/>
        <a:lstStyle/>
        <a:p>
          <a:endParaRPr lang="fr-FR"/>
        </a:p>
      </dgm:t>
    </dgm:pt>
    <dgm:pt modelId="{6C23F2F6-DE5E-4EBE-9778-5C2F52C1F239}" type="sibTrans" cxnId="{3EAEE3DF-3898-4425-A31A-8C2A2FD630B8}">
      <dgm:prSet/>
      <dgm:spPr/>
      <dgm:t>
        <a:bodyPr/>
        <a:lstStyle/>
        <a:p>
          <a:endParaRPr lang="fr-FR"/>
        </a:p>
      </dgm:t>
    </dgm:pt>
    <dgm:pt modelId="{CB20C1FE-0BC6-4202-97AA-2DFEDA0DF454}">
      <dgm:prSet phldrT="[Texte]"/>
      <dgm:spPr/>
      <dgm:t>
        <a:bodyPr/>
        <a:lstStyle/>
        <a:p>
          <a:pPr algn="l"/>
          <a:r>
            <a:rPr lang="fr-FR" dirty="0"/>
            <a:t>Comment traiter les valeurs absentes ou étranges ?</a:t>
          </a:r>
        </a:p>
      </dgm:t>
    </dgm:pt>
    <dgm:pt modelId="{64CFCB80-4F0E-4CB1-94B7-042ABA2DC37E}" type="parTrans" cxnId="{ED21FF80-9F49-48F5-A088-1EEA921515D0}">
      <dgm:prSet/>
      <dgm:spPr/>
      <dgm:t>
        <a:bodyPr/>
        <a:lstStyle/>
        <a:p>
          <a:endParaRPr lang="fr-FR"/>
        </a:p>
      </dgm:t>
    </dgm:pt>
    <dgm:pt modelId="{B9A0E1B7-3201-4CF7-B903-854A78EF3B0B}" type="sibTrans" cxnId="{ED21FF80-9F49-48F5-A088-1EEA921515D0}">
      <dgm:prSet/>
      <dgm:spPr/>
      <dgm:t>
        <a:bodyPr/>
        <a:lstStyle/>
        <a:p>
          <a:endParaRPr lang="fr-FR"/>
        </a:p>
      </dgm:t>
    </dgm:pt>
    <dgm:pt modelId="{788D2E66-511C-4CAF-A04F-1C76825295AA}">
      <dgm:prSet phldrT="[Texte]"/>
      <dgm:spPr/>
      <dgm:t>
        <a:bodyPr/>
        <a:lstStyle/>
        <a:p>
          <a:pPr algn="l"/>
          <a:r>
            <a:rPr lang="fr-FR" dirty="0"/>
            <a:t>Faire simple</a:t>
          </a:r>
        </a:p>
      </dgm:t>
    </dgm:pt>
    <dgm:pt modelId="{EEAF442A-260C-4411-A46C-69B27FA6950E}" type="parTrans" cxnId="{8DBFEF58-8843-4C89-8366-F699E75B4B76}">
      <dgm:prSet/>
      <dgm:spPr/>
      <dgm:t>
        <a:bodyPr/>
        <a:lstStyle/>
        <a:p>
          <a:endParaRPr lang="fr-FR"/>
        </a:p>
      </dgm:t>
    </dgm:pt>
    <dgm:pt modelId="{B1B95965-672C-4847-BA97-650B3010A1EB}" type="sibTrans" cxnId="{8DBFEF58-8843-4C89-8366-F699E75B4B76}">
      <dgm:prSet/>
      <dgm:spPr/>
      <dgm:t>
        <a:bodyPr/>
        <a:lstStyle/>
        <a:p>
          <a:endParaRPr lang="fr-FR"/>
        </a:p>
      </dgm:t>
    </dgm:pt>
    <dgm:pt modelId="{2C97F0EF-5C50-469D-84C5-18638AB7CBAD}">
      <dgm:prSet phldrT="[Texte]"/>
      <dgm:spPr/>
      <dgm:t>
        <a:bodyPr/>
        <a:lstStyle/>
        <a:p>
          <a:pPr algn="l"/>
          <a:r>
            <a:rPr lang="fr-FR" dirty="0"/>
            <a:t>Faire visuel</a:t>
          </a:r>
        </a:p>
      </dgm:t>
    </dgm:pt>
    <dgm:pt modelId="{E3517BA0-8189-4CCC-B0AA-DB8760C62319}" type="parTrans" cxnId="{C4E039CA-ECCE-41D1-8DE3-3E295B5C2DF1}">
      <dgm:prSet/>
      <dgm:spPr/>
      <dgm:t>
        <a:bodyPr/>
        <a:lstStyle/>
        <a:p>
          <a:endParaRPr lang="fr-FR"/>
        </a:p>
      </dgm:t>
    </dgm:pt>
    <dgm:pt modelId="{2A41A90D-1B8B-4EE3-B076-FD365F3FF6F2}" type="sibTrans" cxnId="{C4E039CA-ECCE-41D1-8DE3-3E295B5C2DF1}">
      <dgm:prSet/>
      <dgm:spPr/>
      <dgm:t>
        <a:bodyPr/>
        <a:lstStyle/>
        <a:p>
          <a:endParaRPr lang="fr-FR"/>
        </a:p>
      </dgm:t>
    </dgm:pt>
    <dgm:pt modelId="{F0023864-6665-4DD7-A334-58F17F5DF350}">
      <dgm:prSet phldrT="[Texte]"/>
      <dgm:spPr/>
      <dgm:t>
        <a:bodyPr/>
        <a:lstStyle/>
        <a:p>
          <a:pPr algn="l"/>
          <a:r>
            <a:rPr lang="fr-FR" dirty="0"/>
            <a:t>Echanger avec le client</a:t>
          </a:r>
        </a:p>
      </dgm:t>
    </dgm:pt>
    <dgm:pt modelId="{15EEB089-D297-4D47-AD2E-3C7DF153B2BF}" type="parTrans" cxnId="{16906841-64C9-4402-A3EC-0E50692A59A7}">
      <dgm:prSet/>
      <dgm:spPr/>
      <dgm:t>
        <a:bodyPr/>
        <a:lstStyle/>
        <a:p>
          <a:endParaRPr lang="fr-FR"/>
        </a:p>
      </dgm:t>
    </dgm:pt>
    <dgm:pt modelId="{3404DAC8-34D4-4C61-966A-79B780E6AFB8}" type="sibTrans" cxnId="{16906841-64C9-4402-A3EC-0E50692A59A7}">
      <dgm:prSet/>
      <dgm:spPr/>
      <dgm:t>
        <a:bodyPr/>
        <a:lstStyle/>
        <a:p>
          <a:endParaRPr lang="fr-FR"/>
        </a:p>
      </dgm:t>
    </dgm:pt>
    <dgm:pt modelId="{3E9E8D1D-8CBD-49F3-9FD4-CCE7E4A3A415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Minimiser le besoin de support et maintenance</a:t>
          </a:r>
        </a:p>
      </dgm:t>
    </dgm:pt>
    <dgm:pt modelId="{065D8B7F-AA73-49D9-A0CE-35BED2DDD47C}" type="parTrans" cxnId="{9A666EA1-3279-4218-BF8E-03CE52312D04}">
      <dgm:prSet/>
      <dgm:spPr/>
      <dgm:t>
        <a:bodyPr/>
        <a:lstStyle/>
        <a:p>
          <a:endParaRPr lang="fr-FR"/>
        </a:p>
      </dgm:t>
    </dgm:pt>
    <dgm:pt modelId="{D21452B6-E602-4954-A39F-37FA400D10B3}" type="sibTrans" cxnId="{9A666EA1-3279-4218-BF8E-03CE52312D04}">
      <dgm:prSet/>
      <dgm:spPr/>
      <dgm:t>
        <a:bodyPr/>
        <a:lstStyle/>
        <a:p>
          <a:endParaRPr lang="fr-FR"/>
        </a:p>
      </dgm:t>
    </dgm:pt>
    <dgm:pt modelId="{901BA11D-BCF4-4556-8BC1-59F066DC9253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fr-FR" dirty="0"/>
            <a:t>Faciliter l’utilisation au maximum</a:t>
          </a:r>
        </a:p>
      </dgm:t>
    </dgm:pt>
    <dgm:pt modelId="{C6BA9E66-54AF-4C85-A395-42B7B81D47D7}" type="parTrans" cxnId="{802F7F27-216F-492D-9C30-37D02EB05084}">
      <dgm:prSet/>
      <dgm:spPr/>
      <dgm:t>
        <a:bodyPr/>
        <a:lstStyle/>
        <a:p>
          <a:endParaRPr lang="fr-FR"/>
        </a:p>
      </dgm:t>
    </dgm:pt>
    <dgm:pt modelId="{9F055BBA-0EB2-4D2E-8A5E-30DBA68DA1BA}" type="sibTrans" cxnId="{802F7F27-216F-492D-9C30-37D02EB05084}">
      <dgm:prSet/>
      <dgm:spPr/>
      <dgm:t>
        <a:bodyPr/>
        <a:lstStyle/>
        <a:p>
          <a:endParaRPr lang="fr-FR"/>
        </a:p>
      </dgm:t>
    </dgm:pt>
    <dgm:pt modelId="{E2C1139E-E6CC-4A31-AC48-631EE3C6A499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endParaRPr lang="fr-FR" dirty="0"/>
        </a:p>
      </dgm:t>
    </dgm:pt>
    <dgm:pt modelId="{0F232534-E192-4DCD-9A02-DBD610781122}" type="parTrans" cxnId="{D2A9AE9B-C2AF-4277-8AB8-804F76FE8C6D}">
      <dgm:prSet/>
      <dgm:spPr/>
      <dgm:t>
        <a:bodyPr/>
        <a:lstStyle/>
        <a:p>
          <a:endParaRPr lang="fr-FR"/>
        </a:p>
      </dgm:t>
    </dgm:pt>
    <dgm:pt modelId="{E3F014AE-DE11-4034-8662-4C73644A5FEA}" type="sibTrans" cxnId="{D2A9AE9B-C2AF-4277-8AB8-804F76FE8C6D}">
      <dgm:prSet/>
      <dgm:spPr/>
      <dgm:t>
        <a:bodyPr/>
        <a:lstStyle/>
        <a:p>
          <a:endParaRPr lang="fr-FR"/>
        </a:p>
      </dgm:t>
    </dgm:pt>
    <dgm:pt modelId="{D0FFA176-AA80-468E-9802-0F57737E1FA2}">
      <dgm:prSet phldrT="[Texte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endParaRPr lang="fr-FR" dirty="0"/>
        </a:p>
      </dgm:t>
    </dgm:pt>
    <dgm:pt modelId="{DCD72982-497A-47BE-9A78-052EA101AAB6}" type="parTrans" cxnId="{293B0C90-A06E-4028-BF18-328B07C3DD9A}">
      <dgm:prSet/>
      <dgm:spPr/>
      <dgm:t>
        <a:bodyPr/>
        <a:lstStyle/>
        <a:p>
          <a:endParaRPr lang="fr-FR"/>
        </a:p>
      </dgm:t>
    </dgm:pt>
    <dgm:pt modelId="{9E4E139E-88FA-42E2-9AE9-DAC037B4DA80}" type="sibTrans" cxnId="{293B0C90-A06E-4028-BF18-328B07C3DD9A}">
      <dgm:prSet/>
      <dgm:spPr/>
      <dgm:t>
        <a:bodyPr/>
        <a:lstStyle/>
        <a:p>
          <a:endParaRPr lang="fr-FR"/>
        </a:p>
      </dgm:t>
    </dgm:pt>
    <dgm:pt modelId="{78C8954C-B1D4-43A3-83B1-1721D71CEA05}">
      <dgm:prSet phldrT="[Texte]"/>
      <dgm:spPr/>
      <dgm:t>
        <a:bodyPr/>
        <a:lstStyle/>
        <a:p>
          <a:pPr algn="l"/>
          <a:endParaRPr lang="fr-FR" dirty="0"/>
        </a:p>
      </dgm:t>
    </dgm:pt>
    <dgm:pt modelId="{38F1B572-D6CE-49C3-9758-D1106AB3A2E3}" type="parTrans" cxnId="{C2C828A2-B96D-4AE8-ABA8-C2757169DFFB}">
      <dgm:prSet/>
      <dgm:spPr/>
      <dgm:t>
        <a:bodyPr/>
        <a:lstStyle/>
        <a:p>
          <a:endParaRPr lang="fr-FR"/>
        </a:p>
      </dgm:t>
    </dgm:pt>
    <dgm:pt modelId="{EB2236E5-43DB-47EA-91DE-E2E52AEDFBDA}" type="sibTrans" cxnId="{C2C828A2-B96D-4AE8-ABA8-C2757169DFFB}">
      <dgm:prSet/>
      <dgm:spPr/>
      <dgm:t>
        <a:bodyPr/>
        <a:lstStyle/>
        <a:p>
          <a:endParaRPr lang="fr-FR"/>
        </a:p>
      </dgm:t>
    </dgm:pt>
    <dgm:pt modelId="{C79E3A47-1CA6-4BB2-AEA4-C1EAD5FF6CD4}">
      <dgm:prSet phldrT="[Texte]"/>
      <dgm:spPr/>
      <dgm:t>
        <a:bodyPr/>
        <a:lstStyle/>
        <a:p>
          <a:pPr algn="l"/>
          <a:endParaRPr lang="fr-FR" dirty="0"/>
        </a:p>
      </dgm:t>
    </dgm:pt>
    <dgm:pt modelId="{6EFD3951-15DF-42F2-8AF5-9009807C2719}" type="parTrans" cxnId="{1AF9F44F-2E17-4BF7-9995-C6B2D36C9030}">
      <dgm:prSet/>
      <dgm:spPr/>
      <dgm:t>
        <a:bodyPr/>
        <a:lstStyle/>
        <a:p>
          <a:endParaRPr lang="fr-FR"/>
        </a:p>
      </dgm:t>
    </dgm:pt>
    <dgm:pt modelId="{280C1F3D-D4DE-44B3-8904-8F2D924BD35B}" type="sibTrans" cxnId="{1AF9F44F-2E17-4BF7-9995-C6B2D36C9030}">
      <dgm:prSet/>
      <dgm:spPr/>
      <dgm:t>
        <a:bodyPr/>
        <a:lstStyle/>
        <a:p>
          <a:endParaRPr lang="fr-FR"/>
        </a:p>
      </dgm:t>
    </dgm:pt>
    <dgm:pt modelId="{C6F58385-E2EC-4A9C-B533-F95895E40AA5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endParaRPr lang="fr-FR" dirty="0"/>
        </a:p>
      </dgm:t>
    </dgm:pt>
    <dgm:pt modelId="{B07588C0-4558-444B-AFAA-794E7EF6E029}" type="parTrans" cxnId="{6425244F-5A0D-47E8-BE48-55EB06CBCCAB}">
      <dgm:prSet/>
      <dgm:spPr/>
      <dgm:t>
        <a:bodyPr/>
        <a:lstStyle/>
        <a:p>
          <a:endParaRPr lang="fr-FR"/>
        </a:p>
      </dgm:t>
    </dgm:pt>
    <dgm:pt modelId="{FDA7C153-A79E-422A-A83B-B91036E46294}" type="sibTrans" cxnId="{6425244F-5A0D-47E8-BE48-55EB06CBCCAB}">
      <dgm:prSet/>
      <dgm:spPr/>
      <dgm:t>
        <a:bodyPr/>
        <a:lstStyle/>
        <a:p>
          <a:endParaRPr lang="fr-FR"/>
        </a:p>
      </dgm:t>
    </dgm:pt>
    <dgm:pt modelId="{B65DFA70-18A7-4179-B130-80CD0FA45D54}" type="pres">
      <dgm:prSet presAssocID="{96DC2C75-B749-47FE-A392-10CAB4F2E502}" presName="Name0" presStyleCnt="0">
        <dgm:presLayoutVars>
          <dgm:dir/>
          <dgm:resizeHandles val="exact"/>
        </dgm:presLayoutVars>
      </dgm:prSet>
      <dgm:spPr/>
    </dgm:pt>
    <dgm:pt modelId="{D1D40C92-A817-4D96-9BEE-DB8355FAF9E1}" type="pres">
      <dgm:prSet presAssocID="{761232D1-7EF2-4524-9639-FDD13C890378}" presName="node" presStyleLbl="node1" presStyleIdx="0" presStyleCnt="5" custScaleX="133100" custScaleY="133100">
        <dgm:presLayoutVars>
          <dgm:bulletEnabled val="1"/>
        </dgm:presLayoutVars>
      </dgm:prSet>
      <dgm:spPr/>
    </dgm:pt>
    <dgm:pt modelId="{FB9D7D28-AA19-44A7-98D5-136121627D5C}" type="pres">
      <dgm:prSet presAssocID="{6A2440D2-385C-46A4-91A3-00A259D93AD2}" presName="sibTrans" presStyleLbl="sibTrans2D1" presStyleIdx="0" presStyleCnt="4"/>
      <dgm:spPr/>
    </dgm:pt>
    <dgm:pt modelId="{E1F83C21-6AAA-4D5C-A349-BC5AA53E5CAE}" type="pres">
      <dgm:prSet presAssocID="{6A2440D2-385C-46A4-91A3-00A259D93AD2}" presName="connectorText" presStyleLbl="sibTrans2D1" presStyleIdx="0" presStyleCnt="4"/>
      <dgm:spPr/>
    </dgm:pt>
    <dgm:pt modelId="{3B656F80-8AEA-44D9-9A2A-15ACB1877E3D}" type="pres">
      <dgm:prSet presAssocID="{F28F53E1-53FE-4583-A540-90A3CB5C75A9}" presName="node" presStyleLbl="node1" presStyleIdx="1" presStyleCnt="5" custScaleX="133100" custScaleY="133100">
        <dgm:presLayoutVars>
          <dgm:bulletEnabled val="1"/>
        </dgm:presLayoutVars>
      </dgm:prSet>
      <dgm:spPr/>
    </dgm:pt>
    <dgm:pt modelId="{9D7EC585-AE40-4B1D-84DF-954400427DD9}" type="pres">
      <dgm:prSet presAssocID="{39290D06-3212-45A0-BF30-112F9919EE0C}" presName="sibTrans" presStyleLbl="sibTrans2D1" presStyleIdx="1" presStyleCnt="4"/>
      <dgm:spPr/>
    </dgm:pt>
    <dgm:pt modelId="{E3DF5D73-A2B5-4720-B0C6-82F6A6D252C3}" type="pres">
      <dgm:prSet presAssocID="{39290D06-3212-45A0-BF30-112F9919EE0C}" presName="connectorText" presStyleLbl="sibTrans2D1" presStyleIdx="1" presStyleCnt="4"/>
      <dgm:spPr/>
    </dgm:pt>
    <dgm:pt modelId="{D1EBF1DC-FF36-4719-B230-3EF3028BA383}" type="pres">
      <dgm:prSet presAssocID="{21CF8A45-5419-41C8-A77B-8E7FD9F24FF4}" presName="node" presStyleLbl="node1" presStyleIdx="2" presStyleCnt="5" custScaleX="133100" custScaleY="133100">
        <dgm:presLayoutVars>
          <dgm:bulletEnabled val="1"/>
        </dgm:presLayoutVars>
      </dgm:prSet>
      <dgm:spPr/>
    </dgm:pt>
    <dgm:pt modelId="{4B651E46-3256-49C1-BB61-9F3D7D6CB925}" type="pres">
      <dgm:prSet presAssocID="{C96D86B3-E607-4EDA-B7E6-CCC5DED65E2C}" presName="sibTrans" presStyleLbl="sibTrans2D1" presStyleIdx="2" presStyleCnt="4"/>
      <dgm:spPr/>
    </dgm:pt>
    <dgm:pt modelId="{9E6CC666-5079-4A45-878B-AFEC0BCBBE72}" type="pres">
      <dgm:prSet presAssocID="{C96D86B3-E607-4EDA-B7E6-CCC5DED65E2C}" presName="connectorText" presStyleLbl="sibTrans2D1" presStyleIdx="2" presStyleCnt="4"/>
      <dgm:spPr/>
    </dgm:pt>
    <dgm:pt modelId="{3C90B521-BBC2-4890-BE6A-1117CA77BAE9}" type="pres">
      <dgm:prSet presAssocID="{CE413474-AB1B-437D-90CA-C5A2217D2337}" presName="node" presStyleLbl="node1" presStyleIdx="3" presStyleCnt="5" custScaleX="133100" custScaleY="133100">
        <dgm:presLayoutVars>
          <dgm:bulletEnabled val="1"/>
        </dgm:presLayoutVars>
      </dgm:prSet>
      <dgm:spPr/>
    </dgm:pt>
    <dgm:pt modelId="{E2EAA5E0-DE7F-45B9-9F9F-758CF49A483E}" type="pres">
      <dgm:prSet presAssocID="{F9B288B2-B467-4BCE-B9E5-17D37FF59B4C}" presName="sibTrans" presStyleLbl="sibTrans2D1" presStyleIdx="3" presStyleCnt="4"/>
      <dgm:spPr/>
    </dgm:pt>
    <dgm:pt modelId="{5C39B8C6-D0F4-4C13-B6DA-40ABB5355ECA}" type="pres">
      <dgm:prSet presAssocID="{F9B288B2-B467-4BCE-B9E5-17D37FF59B4C}" presName="connectorText" presStyleLbl="sibTrans2D1" presStyleIdx="3" presStyleCnt="4"/>
      <dgm:spPr/>
    </dgm:pt>
    <dgm:pt modelId="{2D351AE1-65B5-41AB-BFA3-53EB8AA3B815}" type="pres">
      <dgm:prSet presAssocID="{F9A3DE0B-488E-444F-A24A-246EF1D9A11B}" presName="node" presStyleLbl="node1" presStyleIdx="4" presStyleCnt="5" custScaleX="133100" custScaleY="133100">
        <dgm:presLayoutVars>
          <dgm:bulletEnabled val="1"/>
        </dgm:presLayoutVars>
      </dgm:prSet>
      <dgm:spPr/>
    </dgm:pt>
  </dgm:ptLst>
  <dgm:cxnLst>
    <dgm:cxn modelId="{EB4AAB03-00C7-424C-BA46-EC0F27B22DBD}" type="presOf" srcId="{1DDB2C08-0F14-45D5-B6AD-FF233BAC3245}" destId="{D1D40C92-A817-4D96-9BEE-DB8355FAF9E1}" srcOrd="0" destOrd="2" presId="urn:microsoft.com/office/officeart/2005/8/layout/process1"/>
    <dgm:cxn modelId="{0C0A7715-4D6E-42A2-BD4F-2FED85E2298A}" type="presOf" srcId="{F28F53E1-53FE-4583-A540-90A3CB5C75A9}" destId="{3B656F80-8AEA-44D9-9A2A-15ACB1877E3D}" srcOrd="0" destOrd="0" presId="urn:microsoft.com/office/officeart/2005/8/layout/process1"/>
    <dgm:cxn modelId="{EC85F41F-AE05-4353-BB48-4AA4C5FEA9C1}" type="presOf" srcId="{C79E3A47-1CA6-4BB2-AEA4-C1EAD5FF6CD4}" destId="{3C90B521-BBC2-4890-BE6A-1117CA77BAE9}" srcOrd="0" destOrd="1" presId="urn:microsoft.com/office/officeart/2005/8/layout/process1"/>
    <dgm:cxn modelId="{802F7F27-216F-492D-9C30-37D02EB05084}" srcId="{F9A3DE0B-488E-444F-A24A-246EF1D9A11B}" destId="{901BA11D-BCF4-4556-8BC1-59F066DC9253}" srcOrd="2" destOrd="0" parTransId="{C6BA9E66-54AF-4C85-A395-42B7B81D47D7}" sibTransId="{9F055BBA-0EB2-4D2E-8A5E-30DBA68DA1BA}"/>
    <dgm:cxn modelId="{D879BA29-C8DB-480B-91BA-7AF19EC1078C}" srcId="{96DC2C75-B749-47FE-A392-10CAB4F2E502}" destId="{CE413474-AB1B-437D-90CA-C5A2217D2337}" srcOrd="3" destOrd="0" parTransId="{23E6F238-DF3C-479B-A42B-59C5DFAB124D}" sibTransId="{F9B288B2-B467-4BCE-B9E5-17D37FF59B4C}"/>
    <dgm:cxn modelId="{94DC012E-3A60-4467-8FCB-07F037AD0C47}" srcId="{F28F53E1-53FE-4583-A540-90A3CB5C75A9}" destId="{9A1F4DFC-A546-47B6-89D5-DAC3D9C41FCF}" srcOrd="1" destOrd="0" parTransId="{894B43A8-FAF4-4F34-BAC3-0172B65B4DD0}" sibTransId="{D985584B-21C8-473B-A6D7-AB9670B95A7D}"/>
    <dgm:cxn modelId="{672CD62E-FF18-4F60-9035-A47B942C52CA}" srcId="{96DC2C75-B749-47FE-A392-10CAB4F2E502}" destId="{F9A3DE0B-488E-444F-A24A-246EF1D9A11B}" srcOrd="4" destOrd="0" parTransId="{E33902F6-0996-495C-B01F-CF707F4747D0}" sibTransId="{E05305FC-7B03-4607-B556-52DC5C4C56D0}"/>
    <dgm:cxn modelId="{A0148A31-2483-47CB-9504-82D406BD2894}" type="presOf" srcId="{F9B288B2-B467-4BCE-B9E5-17D37FF59B4C}" destId="{E2EAA5E0-DE7F-45B9-9F9F-758CF49A483E}" srcOrd="0" destOrd="0" presId="urn:microsoft.com/office/officeart/2005/8/layout/process1"/>
    <dgm:cxn modelId="{B5768538-B534-40CB-9336-A533C0D6F45E}" type="presOf" srcId="{761232D1-7EF2-4524-9639-FDD13C890378}" destId="{D1D40C92-A817-4D96-9BEE-DB8355FAF9E1}" srcOrd="0" destOrd="0" presId="urn:microsoft.com/office/officeart/2005/8/layout/process1"/>
    <dgm:cxn modelId="{2252333B-AD7E-4B6C-B52C-539F63DB6B90}" srcId="{F28F53E1-53FE-4583-A540-90A3CB5C75A9}" destId="{A0C09C19-8214-49EC-A3B1-F261AD07D787}" srcOrd="2" destOrd="0" parTransId="{03ACDC88-F7B1-4FF0-AD17-C75C8A934E11}" sibTransId="{8F35DF6C-DE73-4CB6-AE84-B4C05289904B}"/>
    <dgm:cxn modelId="{16906841-64C9-4402-A3EC-0E50692A59A7}" srcId="{CE413474-AB1B-437D-90CA-C5A2217D2337}" destId="{F0023864-6665-4DD7-A334-58F17F5DF350}" srcOrd="3" destOrd="0" parTransId="{15EEB089-D297-4D47-AD2E-3C7DF153B2BF}" sibTransId="{3404DAC8-34D4-4C61-966A-79B780E6AFB8}"/>
    <dgm:cxn modelId="{8DBE3265-CBB7-4879-9A71-4C4BC2ECF3FA}" type="presOf" srcId="{A0C09C19-8214-49EC-A3B1-F261AD07D787}" destId="{3B656F80-8AEA-44D9-9A2A-15ACB1877E3D}" srcOrd="0" destOrd="3" presId="urn:microsoft.com/office/officeart/2005/8/layout/process1"/>
    <dgm:cxn modelId="{3121CE49-B63E-4323-AE68-C5C384B04AED}" type="presOf" srcId="{C6F58385-E2EC-4A9C-B533-F95895E40AA5}" destId="{2D351AE1-65B5-41AB-BFA3-53EB8AA3B815}" srcOrd="0" destOrd="1" presId="urn:microsoft.com/office/officeart/2005/8/layout/process1"/>
    <dgm:cxn modelId="{1C24D249-1C95-4A1B-B9EE-FDC43DA29E11}" type="presOf" srcId="{C96D86B3-E607-4EDA-B7E6-CCC5DED65E2C}" destId="{9E6CC666-5079-4A45-878B-AFEC0BCBBE72}" srcOrd="1" destOrd="0" presId="urn:microsoft.com/office/officeart/2005/8/layout/process1"/>
    <dgm:cxn modelId="{47B7CF4C-6703-45B8-A04A-3DF517D9B1D2}" type="presOf" srcId="{9A1F4DFC-A546-47B6-89D5-DAC3D9C41FCF}" destId="{3B656F80-8AEA-44D9-9A2A-15ACB1877E3D}" srcOrd="0" destOrd="2" presId="urn:microsoft.com/office/officeart/2005/8/layout/process1"/>
    <dgm:cxn modelId="{1AC33B4E-9295-4092-AAFC-A57751E89818}" type="presOf" srcId="{2C97F0EF-5C50-469D-84C5-18638AB7CBAD}" destId="{3C90B521-BBC2-4890-BE6A-1117CA77BAE9}" srcOrd="0" destOrd="3" presId="urn:microsoft.com/office/officeart/2005/8/layout/process1"/>
    <dgm:cxn modelId="{6425244F-5A0D-47E8-BE48-55EB06CBCCAB}" srcId="{F9A3DE0B-488E-444F-A24A-246EF1D9A11B}" destId="{C6F58385-E2EC-4A9C-B533-F95895E40AA5}" srcOrd="0" destOrd="0" parTransId="{B07588C0-4558-444B-AFAA-794E7EF6E029}" sibTransId="{FDA7C153-A79E-422A-A83B-B91036E46294}"/>
    <dgm:cxn modelId="{1AF9F44F-2E17-4BF7-9995-C6B2D36C9030}" srcId="{CE413474-AB1B-437D-90CA-C5A2217D2337}" destId="{C79E3A47-1CA6-4BB2-AEA4-C1EAD5FF6CD4}" srcOrd="0" destOrd="0" parTransId="{6EFD3951-15DF-42F2-8AF5-9009807C2719}" sibTransId="{280C1F3D-D4DE-44B3-8904-8F2D924BD35B}"/>
    <dgm:cxn modelId="{CA545D72-F7B8-4EC6-96BF-054ACDE5F5AD}" type="presOf" srcId="{D0FFA176-AA80-468E-9802-0F57737E1FA2}" destId="{3B656F80-8AEA-44D9-9A2A-15ACB1877E3D}" srcOrd="0" destOrd="1" presId="urn:microsoft.com/office/officeart/2005/8/layout/process1"/>
    <dgm:cxn modelId="{29F9EC73-B917-4545-AF25-A59E7F685384}" srcId="{96DC2C75-B749-47FE-A392-10CAB4F2E502}" destId="{F28F53E1-53FE-4583-A540-90A3CB5C75A9}" srcOrd="1" destOrd="0" parTransId="{2C9AA095-861F-4EBC-B977-98DED76BF0A3}" sibTransId="{39290D06-3212-45A0-BF30-112F9919EE0C}"/>
    <dgm:cxn modelId="{8E98E675-1B72-4898-A39A-57BABAED9AC7}" type="presOf" srcId="{21CF8A45-5419-41C8-A77B-8E7FD9F24FF4}" destId="{D1EBF1DC-FF36-4719-B230-3EF3028BA383}" srcOrd="0" destOrd="0" presId="urn:microsoft.com/office/officeart/2005/8/layout/process1"/>
    <dgm:cxn modelId="{245CBF77-D10F-48F4-9DF8-C347CA0D1041}" srcId="{96DC2C75-B749-47FE-A392-10CAB4F2E502}" destId="{21CF8A45-5419-41C8-A77B-8E7FD9F24FF4}" srcOrd="2" destOrd="0" parTransId="{63F6D089-9D3A-4B49-A6F3-C0D84CDE8DCE}" sibTransId="{C96D86B3-E607-4EDA-B7E6-CCC5DED65E2C}"/>
    <dgm:cxn modelId="{8DBFEF58-8843-4C89-8366-F699E75B4B76}" srcId="{CE413474-AB1B-437D-90CA-C5A2217D2337}" destId="{788D2E66-511C-4CAF-A04F-1C76825295AA}" srcOrd="1" destOrd="0" parTransId="{EEAF442A-260C-4411-A46C-69B27FA6950E}" sibTransId="{B1B95965-672C-4847-BA97-650B3010A1EB}"/>
    <dgm:cxn modelId="{127F457D-71BF-49E8-96A9-7B37AF6663DD}" type="presOf" srcId="{3E9E8D1D-8CBD-49F3-9FD4-CCE7E4A3A415}" destId="{2D351AE1-65B5-41AB-BFA3-53EB8AA3B815}" srcOrd="0" destOrd="2" presId="urn:microsoft.com/office/officeart/2005/8/layout/process1"/>
    <dgm:cxn modelId="{45790A80-A69C-4D0E-8FC6-0CFE266191D6}" type="presOf" srcId="{39290D06-3212-45A0-BF30-112F9919EE0C}" destId="{9D7EC585-AE40-4B1D-84DF-954400427DD9}" srcOrd="0" destOrd="0" presId="urn:microsoft.com/office/officeart/2005/8/layout/process1"/>
    <dgm:cxn modelId="{ED21FF80-9F49-48F5-A088-1EEA921515D0}" srcId="{21CF8A45-5419-41C8-A77B-8E7FD9F24FF4}" destId="{CB20C1FE-0BC6-4202-97AA-2DFEDA0DF454}" srcOrd="3" destOrd="0" parTransId="{64CFCB80-4F0E-4CB1-94B7-042ABA2DC37E}" sibTransId="{B9A0E1B7-3201-4CF7-B903-854A78EF3B0B}"/>
    <dgm:cxn modelId="{A4DE9785-DD00-4EE5-A7F7-228051D4213C}" type="presOf" srcId="{F0023864-6665-4DD7-A334-58F17F5DF350}" destId="{3C90B521-BBC2-4890-BE6A-1117CA77BAE9}" srcOrd="0" destOrd="4" presId="urn:microsoft.com/office/officeart/2005/8/layout/process1"/>
    <dgm:cxn modelId="{293B0C90-A06E-4028-BF18-328B07C3DD9A}" srcId="{F28F53E1-53FE-4583-A540-90A3CB5C75A9}" destId="{D0FFA176-AA80-468E-9802-0F57737E1FA2}" srcOrd="0" destOrd="0" parTransId="{DCD72982-497A-47BE-9A78-052EA101AAB6}" sibTransId="{9E4E139E-88FA-42E2-9AE9-DAC037B4DA80}"/>
    <dgm:cxn modelId="{350AA596-31E8-4C59-9DEA-F291F6F715A1}" srcId="{761232D1-7EF2-4524-9639-FDD13C890378}" destId="{1DDB2C08-0F14-45D5-B6AD-FF233BAC3245}" srcOrd="1" destOrd="0" parTransId="{583ACC8F-8C84-4A38-BE77-0ADEFD0C3D50}" sibTransId="{02FC60B9-B7A6-4AD2-AF26-8AFF5FB918C8}"/>
    <dgm:cxn modelId="{17B3DB99-4975-4442-9757-9F1072573BDC}" srcId="{21CF8A45-5419-41C8-A77B-8E7FD9F24FF4}" destId="{41ECECD7-4667-413F-A347-577199BEB48F}" srcOrd="1" destOrd="0" parTransId="{43065160-E03D-4C01-B664-A1007C529279}" sibTransId="{22E172AA-CB86-4344-9F8A-1066D1040040}"/>
    <dgm:cxn modelId="{D2A9AE9B-C2AF-4277-8AB8-804F76FE8C6D}" srcId="{761232D1-7EF2-4524-9639-FDD13C890378}" destId="{E2C1139E-E6CC-4A31-AC48-631EE3C6A499}" srcOrd="0" destOrd="0" parTransId="{0F232534-E192-4DCD-9A02-DBD610781122}" sibTransId="{E3F014AE-DE11-4034-8662-4C73644A5FEA}"/>
    <dgm:cxn modelId="{F07EBE9C-CBA0-40F1-84F8-E7DAC869A3B8}" type="presOf" srcId="{96DC2C75-B749-47FE-A392-10CAB4F2E502}" destId="{B65DFA70-18A7-4179-B130-80CD0FA45D54}" srcOrd="0" destOrd="0" presId="urn:microsoft.com/office/officeart/2005/8/layout/process1"/>
    <dgm:cxn modelId="{D169979D-3DD5-4A76-A9BE-1CB3F5380BBD}" type="presOf" srcId="{6A2440D2-385C-46A4-91A3-00A259D93AD2}" destId="{FB9D7D28-AA19-44A7-98D5-136121627D5C}" srcOrd="0" destOrd="0" presId="urn:microsoft.com/office/officeart/2005/8/layout/process1"/>
    <dgm:cxn modelId="{28F8A19E-881A-4604-A1A1-BFD006A664A8}" type="presOf" srcId="{CB20C1FE-0BC6-4202-97AA-2DFEDA0DF454}" destId="{D1EBF1DC-FF36-4719-B230-3EF3028BA383}" srcOrd="0" destOrd="4" presId="urn:microsoft.com/office/officeart/2005/8/layout/process1"/>
    <dgm:cxn modelId="{A7D543A0-6B31-4E23-A649-C328D8F337F2}" type="presOf" srcId="{78C8954C-B1D4-43A3-83B1-1721D71CEA05}" destId="{D1EBF1DC-FF36-4719-B230-3EF3028BA383}" srcOrd="0" destOrd="1" presId="urn:microsoft.com/office/officeart/2005/8/layout/process1"/>
    <dgm:cxn modelId="{8BAE82A0-18AA-4C04-B9AF-1A7008106E34}" type="presOf" srcId="{E2C1139E-E6CC-4A31-AC48-631EE3C6A499}" destId="{D1D40C92-A817-4D96-9BEE-DB8355FAF9E1}" srcOrd="0" destOrd="1" presId="urn:microsoft.com/office/officeart/2005/8/layout/process1"/>
    <dgm:cxn modelId="{8DD5A1A0-C54C-42AF-B5DC-B1C060D6A144}" type="presOf" srcId="{F3D3F61B-8AB1-4E09-AECE-B95C2CA9B906}" destId="{3B656F80-8AEA-44D9-9A2A-15ACB1877E3D}" srcOrd="0" destOrd="4" presId="urn:microsoft.com/office/officeart/2005/8/layout/process1"/>
    <dgm:cxn modelId="{9A666EA1-3279-4218-BF8E-03CE52312D04}" srcId="{F9A3DE0B-488E-444F-A24A-246EF1D9A11B}" destId="{3E9E8D1D-8CBD-49F3-9FD4-CCE7E4A3A415}" srcOrd="1" destOrd="0" parTransId="{065D8B7F-AA73-49D9-A0CE-35BED2DDD47C}" sibTransId="{D21452B6-E602-4954-A39F-37FA400D10B3}"/>
    <dgm:cxn modelId="{C2D217A2-D02F-4862-B2EB-9A6B40A9FACB}" type="presOf" srcId="{6A2440D2-385C-46A4-91A3-00A259D93AD2}" destId="{E1F83C21-6AAA-4D5C-A349-BC5AA53E5CAE}" srcOrd="1" destOrd="0" presId="urn:microsoft.com/office/officeart/2005/8/layout/process1"/>
    <dgm:cxn modelId="{C2C828A2-B96D-4AE8-ABA8-C2757169DFFB}" srcId="{21CF8A45-5419-41C8-A77B-8E7FD9F24FF4}" destId="{78C8954C-B1D4-43A3-83B1-1721D71CEA05}" srcOrd="0" destOrd="0" parTransId="{38F1B572-D6CE-49C3-9758-D1106AB3A2E3}" sibTransId="{EB2236E5-43DB-47EA-91DE-E2E52AEDFBDA}"/>
    <dgm:cxn modelId="{515D6CA9-D1FB-4293-A834-7600E3048AD6}" srcId="{761232D1-7EF2-4524-9639-FDD13C890378}" destId="{A2129948-90A2-4AD6-86BC-8B52F9C328E8}" srcOrd="2" destOrd="0" parTransId="{B895BC6A-2D15-4477-9182-A51CF148CF2B}" sibTransId="{5F1DDEEB-7540-4A1E-8F64-0C9451BA63FC}"/>
    <dgm:cxn modelId="{47C213AC-8ECD-4316-B77F-C08DF005E04C}" type="presOf" srcId="{C96D86B3-E607-4EDA-B7E6-CCC5DED65E2C}" destId="{4B651E46-3256-49C1-BB61-9F3D7D6CB925}" srcOrd="0" destOrd="0" presId="urn:microsoft.com/office/officeart/2005/8/layout/process1"/>
    <dgm:cxn modelId="{EA57EFAC-E3BF-4B4A-B85B-63D24B62567C}" srcId="{96DC2C75-B749-47FE-A392-10CAB4F2E502}" destId="{761232D1-7EF2-4524-9639-FDD13C890378}" srcOrd="0" destOrd="0" parTransId="{388535BD-5A75-4D6D-A942-9196CD1D30D9}" sibTransId="{6A2440D2-385C-46A4-91A3-00A259D93AD2}"/>
    <dgm:cxn modelId="{F9F706AF-EED3-464F-AB16-70A198002130}" srcId="{F28F53E1-53FE-4583-A540-90A3CB5C75A9}" destId="{F3D3F61B-8AB1-4E09-AECE-B95C2CA9B906}" srcOrd="3" destOrd="0" parTransId="{FDB4B702-DB03-4E7A-8358-2FE2E616FADA}" sibTransId="{D1412DD4-81A0-4BF6-84BA-78D05EC12F4F}"/>
    <dgm:cxn modelId="{1AB597B1-7BAF-4728-9C6C-CF2714063D36}" type="presOf" srcId="{788D2E66-511C-4CAF-A04F-1C76825295AA}" destId="{3C90B521-BBC2-4890-BE6A-1117CA77BAE9}" srcOrd="0" destOrd="2" presId="urn:microsoft.com/office/officeart/2005/8/layout/process1"/>
    <dgm:cxn modelId="{17ADC6B4-87BE-4808-8078-E29423287ED3}" type="presOf" srcId="{901BA11D-BCF4-4556-8BC1-59F066DC9253}" destId="{2D351AE1-65B5-41AB-BFA3-53EB8AA3B815}" srcOrd="0" destOrd="3" presId="urn:microsoft.com/office/officeart/2005/8/layout/process1"/>
    <dgm:cxn modelId="{07C4E9B8-5589-49E7-AAB0-CE94865C3F34}" type="presOf" srcId="{A2129948-90A2-4AD6-86BC-8B52F9C328E8}" destId="{D1D40C92-A817-4D96-9BEE-DB8355FAF9E1}" srcOrd="0" destOrd="3" presId="urn:microsoft.com/office/officeart/2005/8/layout/process1"/>
    <dgm:cxn modelId="{1B5BF9BF-3DF6-4EE5-9CBB-95A12F5D49B2}" type="presOf" srcId="{F9B288B2-B467-4BCE-B9E5-17D37FF59B4C}" destId="{5C39B8C6-D0F4-4C13-B6DA-40ABB5355ECA}" srcOrd="1" destOrd="0" presId="urn:microsoft.com/office/officeart/2005/8/layout/process1"/>
    <dgm:cxn modelId="{0F5530C1-BAB2-4BCD-8848-89DF9D8F685F}" type="presOf" srcId="{CE413474-AB1B-437D-90CA-C5A2217D2337}" destId="{3C90B521-BBC2-4890-BE6A-1117CA77BAE9}" srcOrd="0" destOrd="0" presId="urn:microsoft.com/office/officeart/2005/8/layout/process1"/>
    <dgm:cxn modelId="{C4E039CA-ECCE-41D1-8DE3-3E295B5C2DF1}" srcId="{CE413474-AB1B-437D-90CA-C5A2217D2337}" destId="{2C97F0EF-5C50-469D-84C5-18638AB7CBAD}" srcOrd="2" destOrd="0" parTransId="{E3517BA0-8189-4CCC-B0AA-DB8760C62319}" sibTransId="{2A41A90D-1B8B-4EE3-B076-FD365F3FF6F2}"/>
    <dgm:cxn modelId="{3EAEE3DF-3898-4425-A31A-8C2A2FD630B8}" srcId="{21CF8A45-5419-41C8-A77B-8E7FD9F24FF4}" destId="{05424191-A9B1-4442-B06F-419A5B017D39}" srcOrd="2" destOrd="0" parTransId="{8902042E-9692-4CE5-838A-B1A7C659470C}" sibTransId="{6C23F2F6-DE5E-4EBE-9778-5C2F52C1F239}"/>
    <dgm:cxn modelId="{C9657FE3-9AFB-49C8-B2A2-8AA44EEB5161}" type="presOf" srcId="{05424191-A9B1-4442-B06F-419A5B017D39}" destId="{D1EBF1DC-FF36-4719-B230-3EF3028BA383}" srcOrd="0" destOrd="3" presId="urn:microsoft.com/office/officeart/2005/8/layout/process1"/>
    <dgm:cxn modelId="{2812A6E4-1685-4316-A298-BB9ABD81AA1D}" type="presOf" srcId="{41ECECD7-4667-413F-A347-577199BEB48F}" destId="{D1EBF1DC-FF36-4719-B230-3EF3028BA383}" srcOrd="0" destOrd="2" presId="urn:microsoft.com/office/officeart/2005/8/layout/process1"/>
    <dgm:cxn modelId="{E811DBEB-F164-459A-B220-74064652FA1B}" type="presOf" srcId="{39290D06-3212-45A0-BF30-112F9919EE0C}" destId="{E3DF5D73-A2B5-4720-B0C6-82F6A6D252C3}" srcOrd="1" destOrd="0" presId="urn:microsoft.com/office/officeart/2005/8/layout/process1"/>
    <dgm:cxn modelId="{ADBF08ED-348B-477E-9929-BE2315588FBD}" type="presOf" srcId="{F9A3DE0B-488E-444F-A24A-246EF1D9A11B}" destId="{2D351AE1-65B5-41AB-BFA3-53EB8AA3B815}" srcOrd="0" destOrd="0" presId="urn:microsoft.com/office/officeart/2005/8/layout/process1"/>
    <dgm:cxn modelId="{24743091-89B2-4874-93F7-2ABD3D42AEBF}" type="presParOf" srcId="{B65DFA70-18A7-4179-B130-80CD0FA45D54}" destId="{D1D40C92-A817-4D96-9BEE-DB8355FAF9E1}" srcOrd="0" destOrd="0" presId="urn:microsoft.com/office/officeart/2005/8/layout/process1"/>
    <dgm:cxn modelId="{8B079B97-3364-4768-8DF9-3A072F7CF16B}" type="presParOf" srcId="{B65DFA70-18A7-4179-B130-80CD0FA45D54}" destId="{FB9D7D28-AA19-44A7-98D5-136121627D5C}" srcOrd="1" destOrd="0" presId="urn:microsoft.com/office/officeart/2005/8/layout/process1"/>
    <dgm:cxn modelId="{1C3A4EFB-4923-4F64-A6C7-256C223A2241}" type="presParOf" srcId="{FB9D7D28-AA19-44A7-98D5-136121627D5C}" destId="{E1F83C21-6AAA-4D5C-A349-BC5AA53E5CAE}" srcOrd="0" destOrd="0" presId="urn:microsoft.com/office/officeart/2005/8/layout/process1"/>
    <dgm:cxn modelId="{D6F39D54-2C0A-4658-B3D2-37A08BD76BD9}" type="presParOf" srcId="{B65DFA70-18A7-4179-B130-80CD0FA45D54}" destId="{3B656F80-8AEA-44D9-9A2A-15ACB1877E3D}" srcOrd="2" destOrd="0" presId="urn:microsoft.com/office/officeart/2005/8/layout/process1"/>
    <dgm:cxn modelId="{62647D02-1109-45E3-A763-F1B82BE10FE5}" type="presParOf" srcId="{B65DFA70-18A7-4179-B130-80CD0FA45D54}" destId="{9D7EC585-AE40-4B1D-84DF-954400427DD9}" srcOrd="3" destOrd="0" presId="urn:microsoft.com/office/officeart/2005/8/layout/process1"/>
    <dgm:cxn modelId="{135A7FD2-B4F8-42D8-982E-2DF78B029CF9}" type="presParOf" srcId="{9D7EC585-AE40-4B1D-84DF-954400427DD9}" destId="{E3DF5D73-A2B5-4720-B0C6-82F6A6D252C3}" srcOrd="0" destOrd="0" presId="urn:microsoft.com/office/officeart/2005/8/layout/process1"/>
    <dgm:cxn modelId="{F603100C-8F77-4445-8349-CBE6F73BCD18}" type="presParOf" srcId="{B65DFA70-18A7-4179-B130-80CD0FA45D54}" destId="{D1EBF1DC-FF36-4719-B230-3EF3028BA383}" srcOrd="4" destOrd="0" presId="urn:microsoft.com/office/officeart/2005/8/layout/process1"/>
    <dgm:cxn modelId="{E340A08E-4C33-404A-9A5B-C03FF512D19C}" type="presParOf" srcId="{B65DFA70-18A7-4179-B130-80CD0FA45D54}" destId="{4B651E46-3256-49C1-BB61-9F3D7D6CB925}" srcOrd="5" destOrd="0" presId="urn:microsoft.com/office/officeart/2005/8/layout/process1"/>
    <dgm:cxn modelId="{1C6EDD71-ABEB-49A4-9AB1-807E3BA62A81}" type="presParOf" srcId="{4B651E46-3256-49C1-BB61-9F3D7D6CB925}" destId="{9E6CC666-5079-4A45-878B-AFEC0BCBBE72}" srcOrd="0" destOrd="0" presId="urn:microsoft.com/office/officeart/2005/8/layout/process1"/>
    <dgm:cxn modelId="{CE869EAE-8AF3-42F6-94D5-E59C34FAE54E}" type="presParOf" srcId="{B65DFA70-18A7-4179-B130-80CD0FA45D54}" destId="{3C90B521-BBC2-4890-BE6A-1117CA77BAE9}" srcOrd="6" destOrd="0" presId="urn:microsoft.com/office/officeart/2005/8/layout/process1"/>
    <dgm:cxn modelId="{E6E5C0E2-0F78-4AEB-8B5D-753003A0F6F9}" type="presParOf" srcId="{B65DFA70-18A7-4179-B130-80CD0FA45D54}" destId="{E2EAA5E0-DE7F-45B9-9F9F-758CF49A483E}" srcOrd="7" destOrd="0" presId="urn:microsoft.com/office/officeart/2005/8/layout/process1"/>
    <dgm:cxn modelId="{7E9A1117-0E53-4828-A2CA-D3730A584D38}" type="presParOf" srcId="{E2EAA5E0-DE7F-45B9-9F9F-758CF49A483E}" destId="{5C39B8C6-D0F4-4C13-B6DA-40ABB5355ECA}" srcOrd="0" destOrd="0" presId="urn:microsoft.com/office/officeart/2005/8/layout/process1"/>
    <dgm:cxn modelId="{E056606B-3079-4D06-83B7-745C7B5E612A}" type="presParOf" srcId="{B65DFA70-18A7-4179-B130-80CD0FA45D54}" destId="{2D351AE1-65B5-41AB-BFA3-53EB8AA3B81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9E51FE-3799-4158-8048-276608B408F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29CA403-FED5-405A-BAEA-8DD8D6E4EC8A}">
      <dgm:prSet phldrT="[Texte]"/>
      <dgm:spPr/>
      <dgm:t>
        <a:bodyPr/>
        <a:lstStyle/>
        <a:p>
          <a:r>
            <a:rPr lang="fr-FR" dirty="0"/>
            <a:t>Lundi</a:t>
          </a:r>
        </a:p>
      </dgm:t>
    </dgm:pt>
    <dgm:pt modelId="{C25D3B9A-5501-42AE-BFE5-06E0A57470D2}" type="parTrans" cxnId="{B4F02416-F27B-410C-8F74-FCF2DB59E53F}">
      <dgm:prSet/>
      <dgm:spPr/>
      <dgm:t>
        <a:bodyPr/>
        <a:lstStyle/>
        <a:p>
          <a:endParaRPr lang="fr-FR"/>
        </a:p>
      </dgm:t>
    </dgm:pt>
    <dgm:pt modelId="{298CF07F-C458-4890-BDF3-FABB49E6576F}" type="sibTrans" cxnId="{B4F02416-F27B-410C-8F74-FCF2DB59E53F}">
      <dgm:prSet/>
      <dgm:spPr/>
      <dgm:t>
        <a:bodyPr/>
        <a:lstStyle/>
        <a:p>
          <a:endParaRPr lang="fr-FR"/>
        </a:p>
      </dgm:t>
    </dgm:pt>
    <dgm:pt modelId="{BECDF854-41F4-44B9-A890-3BA1F390BEC5}">
      <dgm:prSet phldrT="[Texte]"/>
      <dgm:spPr/>
      <dgm:t>
        <a:bodyPr/>
        <a:lstStyle/>
        <a:p>
          <a:r>
            <a:rPr lang="fr-FR" dirty="0"/>
            <a:t>AM : découverte du monde de la BI</a:t>
          </a:r>
        </a:p>
      </dgm:t>
    </dgm:pt>
    <dgm:pt modelId="{825AD210-DC13-4828-8AAC-C5F09B242EE5}" type="parTrans" cxnId="{B8CE0513-C25E-45E7-9C1C-EBC98C88A891}">
      <dgm:prSet/>
      <dgm:spPr/>
      <dgm:t>
        <a:bodyPr/>
        <a:lstStyle/>
        <a:p>
          <a:endParaRPr lang="fr-FR"/>
        </a:p>
      </dgm:t>
    </dgm:pt>
    <dgm:pt modelId="{1AD4D331-EF35-4377-AB06-61F0E5C3A932}" type="sibTrans" cxnId="{B8CE0513-C25E-45E7-9C1C-EBC98C88A891}">
      <dgm:prSet/>
      <dgm:spPr/>
      <dgm:t>
        <a:bodyPr/>
        <a:lstStyle/>
        <a:p>
          <a:endParaRPr lang="fr-FR"/>
        </a:p>
      </dgm:t>
    </dgm:pt>
    <dgm:pt modelId="{CC5240B0-CDBE-42B9-B778-85FDD8115B81}">
      <dgm:prSet phldrT="[Texte]"/>
      <dgm:spPr/>
      <dgm:t>
        <a:bodyPr/>
        <a:lstStyle/>
        <a:p>
          <a:r>
            <a:rPr lang="fr-FR" dirty="0"/>
            <a:t>PM : bases de Python</a:t>
          </a:r>
        </a:p>
      </dgm:t>
    </dgm:pt>
    <dgm:pt modelId="{FE4AFC49-A968-4AFC-AA6E-DF846826148B}" type="parTrans" cxnId="{CCD13A47-C4AB-49A4-A791-70E740E0709A}">
      <dgm:prSet/>
      <dgm:spPr/>
      <dgm:t>
        <a:bodyPr/>
        <a:lstStyle/>
        <a:p>
          <a:endParaRPr lang="fr-FR"/>
        </a:p>
      </dgm:t>
    </dgm:pt>
    <dgm:pt modelId="{8E11D2BB-5B36-41FE-9C58-734F3BBCA54A}" type="sibTrans" cxnId="{CCD13A47-C4AB-49A4-A791-70E740E0709A}">
      <dgm:prSet/>
      <dgm:spPr/>
      <dgm:t>
        <a:bodyPr/>
        <a:lstStyle/>
        <a:p>
          <a:endParaRPr lang="fr-FR"/>
        </a:p>
      </dgm:t>
    </dgm:pt>
    <dgm:pt modelId="{FBFA468B-1E06-4573-855F-9F30BB8E9347}">
      <dgm:prSet phldrT="[Texte]"/>
      <dgm:spPr/>
      <dgm:t>
        <a:bodyPr/>
        <a:lstStyle/>
        <a:p>
          <a:r>
            <a:rPr lang="fr-FR" dirty="0"/>
            <a:t>Mardi</a:t>
          </a:r>
        </a:p>
      </dgm:t>
    </dgm:pt>
    <dgm:pt modelId="{664FE82C-144C-4209-9A38-8B0D67106F9F}" type="parTrans" cxnId="{BDBD0136-F16E-4E74-A48A-BC14CDBD2C8C}">
      <dgm:prSet/>
      <dgm:spPr/>
      <dgm:t>
        <a:bodyPr/>
        <a:lstStyle/>
        <a:p>
          <a:endParaRPr lang="fr-FR"/>
        </a:p>
      </dgm:t>
    </dgm:pt>
    <dgm:pt modelId="{7A6996EA-57D7-4D95-A61C-B7A21177750E}" type="sibTrans" cxnId="{BDBD0136-F16E-4E74-A48A-BC14CDBD2C8C}">
      <dgm:prSet/>
      <dgm:spPr/>
      <dgm:t>
        <a:bodyPr/>
        <a:lstStyle/>
        <a:p>
          <a:endParaRPr lang="fr-FR"/>
        </a:p>
      </dgm:t>
    </dgm:pt>
    <dgm:pt modelId="{91ED70D2-D83F-4873-8E6F-42C41424D53B}">
      <dgm:prSet phldrT="[Texte]"/>
      <dgm:spPr/>
      <dgm:t>
        <a:bodyPr/>
        <a:lstStyle/>
        <a:p>
          <a:r>
            <a:rPr lang="fr-FR" dirty="0"/>
            <a:t>AM : bases de Python, pandas, </a:t>
          </a:r>
          <a:r>
            <a:rPr lang="fr-FR" dirty="0" err="1"/>
            <a:t>matplotlib</a:t>
          </a:r>
          <a:endParaRPr lang="fr-FR" dirty="0"/>
        </a:p>
      </dgm:t>
    </dgm:pt>
    <dgm:pt modelId="{663D80EE-91FC-40DB-B6B3-8A61B1DE6231}" type="parTrans" cxnId="{00455548-9842-4DC4-80AB-E19263AB49A6}">
      <dgm:prSet/>
      <dgm:spPr/>
      <dgm:t>
        <a:bodyPr/>
        <a:lstStyle/>
        <a:p>
          <a:endParaRPr lang="fr-FR"/>
        </a:p>
      </dgm:t>
    </dgm:pt>
    <dgm:pt modelId="{92F1AD71-99B1-4E47-872C-8D1CD4AADF96}" type="sibTrans" cxnId="{00455548-9842-4DC4-80AB-E19263AB49A6}">
      <dgm:prSet/>
      <dgm:spPr/>
      <dgm:t>
        <a:bodyPr/>
        <a:lstStyle/>
        <a:p>
          <a:endParaRPr lang="fr-FR"/>
        </a:p>
      </dgm:t>
    </dgm:pt>
    <dgm:pt modelId="{7D790002-83A1-459B-A047-439862517EEC}">
      <dgm:prSet phldrT="[Texte]"/>
      <dgm:spPr/>
      <dgm:t>
        <a:bodyPr/>
        <a:lstStyle/>
        <a:p>
          <a:r>
            <a:rPr lang="fr-FR" dirty="0"/>
            <a:t>PM : Cas pratique 1</a:t>
          </a:r>
        </a:p>
      </dgm:t>
    </dgm:pt>
    <dgm:pt modelId="{0E578DDF-DE21-4451-B55A-6E4A75699A8B}" type="parTrans" cxnId="{78A09544-92D6-42A8-A172-A34481A5C645}">
      <dgm:prSet/>
      <dgm:spPr/>
      <dgm:t>
        <a:bodyPr/>
        <a:lstStyle/>
        <a:p>
          <a:endParaRPr lang="fr-FR"/>
        </a:p>
      </dgm:t>
    </dgm:pt>
    <dgm:pt modelId="{16AC97A9-E867-48B9-9E51-0A22AE79053C}" type="sibTrans" cxnId="{78A09544-92D6-42A8-A172-A34481A5C645}">
      <dgm:prSet/>
      <dgm:spPr/>
      <dgm:t>
        <a:bodyPr/>
        <a:lstStyle/>
        <a:p>
          <a:endParaRPr lang="fr-FR"/>
        </a:p>
      </dgm:t>
    </dgm:pt>
    <dgm:pt modelId="{3FA27948-4DE9-4AB3-889D-10E11D25F950}">
      <dgm:prSet phldrT="[Texte]"/>
      <dgm:spPr/>
      <dgm:t>
        <a:bodyPr/>
        <a:lstStyle/>
        <a:p>
          <a:r>
            <a:rPr lang="fr-FR" dirty="0"/>
            <a:t>Mercredi</a:t>
          </a:r>
        </a:p>
      </dgm:t>
    </dgm:pt>
    <dgm:pt modelId="{45D1D3E7-45D8-4EE1-BAAF-3328CB0F5848}" type="parTrans" cxnId="{8E717157-8F5C-496A-A293-C09D391C8A5D}">
      <dgm:prSet/>
      <dgm:spPr/>
      <dgm:t>
        <a:bodyPr/>
        <a:lstStyle/>
        <a:p>
          <a:endParaRPr lang="fr-FR"/>
        </a:p>
      </dgm:t>
    </dgm:pt>
    <dgm:pt modelId="{0C37C7F0-DE1B-4563-9EAE-E8F5104C4534}" type="sibTrans" cxnId="{8E717157-8F5C-496A-A293-C09D391C8A5D}">
      <dgm:prSet/>
      <dgm:spPr/>
      <dgm:t>
        <a:bodyPr/>
        <a:lstStyle/>
        <a:p>
          <a:endParaRPr lang="fr-FR"/>
        </a:p>
      </dgm:t>
    </dgm:pt>
    <dgm:pt modelId="{68788186-5828-499B-8A17-072D255A5435}">
      <dgm:prSet phldrT="[Texte]"/>
      <dgm:spPr/>
      <dgm:t>
        <a:bodyPr/>
        <a:lstStyle/>
        <a:p>
          <a:r>
            <a:rPr lang="fr-FR" dirty="0"/>
            <a:t>AM : Nettoyage de données, présentation du module plot.ly</a:t>
          </a:r>
        </a:p>
      </dgm:t>
    </dgm:pt>
    <dgm:pt modelId="{29E0E27B-0F14-4F45-ABA4-734BFE79E5B8}" type="parTrans" cxnId="{E736400A-5D8E-4F9D-AFC5-40B5F36B9877}">
      <dgm:prSet/>
      <dgm:spPr/>
      <dgm:t>
        <a:bodyPr/>
        <a:lstStyle/>
        <a:p>
          <a:endParaRPr lang="fr-FR"/>
        </a:p>
      </dgm:t>
    </dgm:pt>
    <dgm:pt modelId="{F4D02770-99F3-466A-A348-5953AA8488F9}" type="sibTrans" cxnId="{E736400A-5D8E-4F9D-AFC5-40B5F36B9877}">
      <dgm:prSet/>
      <dgm:spPr/>
      <dgm:t>
        <a:bodyPr/>
        <a:lstStyle/>
        <a:p>
          <a:endParaRPr lang="fr-FR"/>
        </a:p>
      </dgm:t>
    </dgm:pt>
    <dgm:pt modelId="{AE61CE5E-B7A6-4452-A715-2B65EB646032}">
      <dgm:prSet phldrT="[Texte]"/>
      <dgm:spPr/>
      <dgm:t>
        <a:bodyPr/>
        <a:lstStyle/>
        <a:p>
          <a:r>
            <a:rPr lang="fr-FR" dirty="0"/>
            <a:t>PM : Cas pratique 2</a:t>
          </a:r>
        </a:p>
      </dgm:t>
    </dgm:pt>
    <dgm:pt modelId="{FEEDA271-EEED-41FA-BBD0-E5526D52A88D}" type="parTrans" cxnId="{F820FA2B-7AEA-448E-B4BB-0C82BFD028BF}">
      <dgm:prSet/>
      <dgm:spPr/>
      <dgm:t>
        <a:bodyPr/>
        <a:lstStyle/>
        <a:p>
          <a:endParaRPr lang="fr-FR"/>
        </a:p>
      </dgm:t>
    </dgm:pt>
    <dgm:pt modelId="{F5BA9B9B-3841-47D4-AAF0-ACFE3F7753D2}" type="sibTrans" cxnId="{F820FA2B-7AEA-448E-B4BB-0C82BFD028BF}">
      <dgm:prSet/>
      <dgm:spPr/>
      <dgm:t>
        <a:bodyPr/>
        <a:lstStyle/>
        <a:p>
          <a:endParaRPr lang="fr-FR"/>
        </a:p>
      </dgm:t>
    </dgm:pt>
    <dgm:pt modelId="{EC885ED8-8A41-4298-8794-75158AB12D79}">
      <dgm:prSet phldrT="[Texte]"/>
      <dgm:spPr/>
      <dgm:t>
        <a:bodyPr/>
        <a:lstStyle/>
        <a:p>
          <a:r>
            <a:rPr lang="fr-FR" dirty="0"/>
            <a:t>Vendredi</a:t>
          </a:r>
        </a:p>
      </dgm:t>
    </dgm:pt>
    <dgm:pt modelId="{63D6A2DB-9219-48C7-AA64-EF41F1B8D188}" type="parTrans" cxnId="{4A755BFB-25DD-4A46-87F6-B77AEE6E22AA}">
      <dgm:prSet/>
      <dgm:spPr/>
      <dgm:t>
        <a:bodyPr/>
        <a:lstStyle/>
        <a:p>
          <a:endParaRPr lang="fr-FR"/>
        </a:p>
      </dgm:t>
    </dgm:pt>
    <dgm:pt modelId="{1E67BC43-B48B-40FB-9D6A-A7D953A47DB8}" type="sibTrans" cxnId="{4A755BFB-25DD-4A46-87F6-B77AEE6E22AA}">
      <dgm:prSet/>
      <dgm:spPr/>
      <dgm:t>
        <a:bodyPr/>
        <a:lstStyle/>
        <a:p>
          <a:endParaRPr lang="fr-FR"/>
        </a:p>
      </dgm:t>
    </dgm:pt>
    <dgm:pt modelId="{AD5C164F-0A38-48ED-A6EE-5AD8BA13FFD1}">
      <dgm:prSet phldrT="[Texte]"/>
      <dgm:spPr/>
      <dgm:t>
        <a:bodyPr/>
        <a:lstStyle/>
        <a:p>
          <a:r>
            <a:rPr lang="fr-FR" dirty="0"/>
            <a:t>Jeudi</a:t>
          </a:r>
        </a:p>
      </dgm:t>
    </dgm:pt>
    <dgm:pt modelId="{73321A9E-2713-4F2F-9331-A86725348EC9}" type="parTrans" cxnId="{22855C43-52BA-4673-ABE5-C2BD5B4B67DF}">
      <dgm:prSet/>
      <dgm:spPr/>
      <dgm:t>
        <a:bodyPr/>
        <a:lstStyle/>
        <a:p>
          <a:endParaRPr lang="fr-FR"/>
        </a:p>
      </dgm:t>
    </dgm:pt>
    <dgm:pt modelId="{E5FAF985-9F03-4B22-A3DF-0A741EC83F2E}" type="sibTrans" cxnId="{22855C43-52BA-4673-ABE5-C2BD5B4B67DF}">
      <dgm:prSet/>
      <dgm:spPr/>
      <dgm:t>
        <a:bodyPr/>
        <a:lstStyle/>
        <a:p>
          <a:endParaRPr lang="fr-FR"/>
        </a:p>
      </dgm:t>
    </dgm:pt>
    <dgm:pt modelId="{BE55F97E-AE49-423B-A76D-7800003BC4BB}">
      <dgm:prSet phldrT="[Texte]"/>
      <dgm:spPr/>
      <dgm:t>
        <a:bodyPr/>
        <a:lstStyle/>
        <a:p>
          <a:r>
            <a:rPr lang="fr-FR" dirty="0"/>
            <a:t>AM : Les jointures</a:t>
          </a:r>
        </a:p>
      </dgm:t>
    </dgm:pt>
    <dgm:pt modelId="{AC339C3F-8656-4419-8F8D-C25DA6847B6E}" type="parTrans" cxnId="{1EF32656-2A02-43D7-8448-99F0B6F8B53B}">
      <dgm:prSet/>
      <dgm:spPr/>
      <dgm:t>
        <a:bodyPr/>
        <a:lstStyle/>
        <a:p>
          <a:endParaRPr lang="fr-FR"/>
        </a:p>
      </dgm:t>
    </dgm:pt>
    <dgm:pt modelId="{B682E59F-D50D-4DDE-B4EC-8524D5DB8B6E}" type="sibTrans" cxnId="{1EF32656-2A02-43D7-8448-99F0B6F8B53B}">
      <dgm:prSet/>
      <dgm:spPr/>
      <dgm:t>
        <a:bodyPr/>
        <a:lstStyle/>
        <a:p>
          <a:endParaRPr lang="fr-FR"/>
        </a:p>
      </dgm:t>
    </dgm:pt>
    <dgm:pt modelId="{A6223BAF-A2E5-4CD8-8E5F-5040605955A7}">
      <dgm:prSet phldrT="[Texte]"/>
      <dgm:spPr/>
      <dgm:t>
        <a:bodyPr/>
        <a:lstStyle/>
        <a:p>
          <a:r>
            <a:rPr lang="fr-FR" dirty="0"/>
            <a:t>PM : Cas pratique 3</a:t>
          </a:r>
        </a:p>
      </dgm:t>
    </dgm:pt>
    <dgm:pt modelId="{4FC00702-1226-42A1-A649-CCC81B6280BA}" type="parTrans" cxnId="{DDC319E8-5DAE-4E6E-BC7F-2BFF19411983}">
      <dgm:prSet/>
      <dgm:spPr/>
      <dgm:t>
        <a:bodyPr/>
        <a:lstStyle/>
        <a:p>
          <a:endParaRPr lang="fr-FR"/>
        </a:p>
      </dgm:t>
    </dgm:pt>
    <dgm:pt modelId="{816C6739-C99B-43A5-B9D3-AEA8ACF27AD4}" type="sibTrans" cxnId="{DDC319E8-5DAE-4E6E-BC7F-2BFF19411983}">
      <dgm:prSet/>
      <dgm:spPr/>
      <dgm:t>
        <a:bodyPr/>
        <a:lstStyle/>
        <a:p>
          <a:endParaRPr lang="fr-FR"/>
        </a:p>
      </dgm:t>
    </dgm:pt>
    <dgm:pt modelId="{6AFA9A06-8DDF-4702-84CA-7037F55FD27E}">
      <dgm:prSet phldrT="[Texte]"/>
      <dgm:spPr/>
      <dgm:t>
        <a:bodyPr/>
        <a:lstStyle/>
        <a:p>
          <a:r>
            <a:rPr lang="fr-FR" dirty="0"/>
            <a:t>Autour d’un cas pratique défini ensemble (décision mercredi), manipulation de Tableau Software et si on le peut création d’un tableau de bord en techno open source</a:t>
          </a:r>
        </a:p>
      </dgm:t>
    </dgm:pt>
    <dgm:pt modelId="{E23ADE97-24D4-41A6-B333-F884570AAF2A}" type="parTrans" cxnId="{3748634B-31E9-471F-965F-C08ABAB312BD}">
      <dgm:prSet/>
      <dgm:spPr/>
      <dgm:t>
        <a:bodyPr/>
        <a:lstStyle/>
        <a:p>
          <a:endParaRPr lang="fr-FR"/>
        </a:p>
      </dgm:t>
    </dgm:pt>
    <dgm:pt modelId="{9F47DFBB-A4D0-4170-94E6-586B2DA80115}" type="sibTrans" cxnId="{3748634B-31E9-471F-965F-C08ABAB312BD}">
      <dgm:prSet/>
      <dgm:spPr/>
      <dgm:t>
        <a:bodyPr/>
        <a:lstStyle/>
        <a:p>
          <a:endParaRPr lang="fr-FR"/>
        </a:p>
      </dgm:t>
    </dgm:pt>
    <dgm:pt modelId="{ABACD3B3-325D-41F1-9DD8-D679CB01410C}" type="pres">
      <dgm:prSet presAssocID="{A99E51FE-3799-4158-8048-276608B408FE}" presName="linearFlow" presStyleCnt="0">
        <dgm:presLayoutVars>
          <dgm:dir/>
          <dgm:animLvl val="lvl"/>
          <dgm:resizeHandles val="exact"/>
        </dgm:presLayoutVars>
      </dgm:prSet>
      <dgm:spPr/>
    </dgm:pt>
    <dgm:pt modelId="{E5894E0E-C8B9-48E6-9BFB-119B148C6B8D}" type="pres">
      <dgm:prSet presAssocID="{D29CA403-FED5-405A-BAEA-8DD8D6E4EC8A}" presName="composite" presStyleCnt="0"/>
      <dgm:spPr/>
    </dgm:pt>
    <dgm:pt modelId="{995CBD2D-2CCA-42EC-A91F-F93E6096DED4}" type="pres">
      <dgm:prSet presAssocID="{D29CA403-FED5-405A-BAEA-8DD8D6E4EC8A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07903DF-22CA-463A-9CC1-ABD9EA84C86F}" type="pres">
      <dgm:prSet presAssocID="{D29CA403-FED5-405A-BAEA-8DD8D6E4EC8A}" presName="descendantText" presStyleLbl="alignAcc1" presStyleIdx="0" presStyleCnt="5">
        <dgm:presLayoutVars>
          <dgm:bulletEnabled val="1"/>
        </dgm:presLayoutVars>
      </dgm:prSet>
      <dgm:spPr/>
    </dgm:pt>
    <dgm:pt modelId="{94ADF5B9-61B0-436A-9379-3443C76846A3}" type="pres">
      <dgm:prSet presAssocID="{298CF07F-C458-4890-BDF3-FABB49E6576F}" presName="sp" presStyleCnt="0"/>
      <dgm:spPr/>
    </dgm:pt>
    <dgm:pt modelId="{D3AE22BC-9BA0-4277-A09E-BEB7FCE4A338}" type="pres">
      <dgm:prSet presAssocID="{FBFA468B-1E06-4573-855F-9F30BB8E9347}" presName="composite" presStyleCnt="0"/>
      <dgm:spPr/>
    </dgm:pt>
    <dgm:pt modelId="{67A56313-3145-4630-8CC7-278F160E8C51}" type="pres">
      <dgm:prSet presAssocID="{FBFA468B-1E06-4573-855F-9F30BB8E9347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2D442C4-B95D-4C49-8825-3A98E2FB062A}" type="pres">
      <dgm:prSet presAssocID="{FBFA468B-1E06-4573-855F-9F30BB8E9347}" presName="descendantText" presStyleLbl="alignAcc1" presStyleIdx="1" presStyleCnt="5">
        <dgm:presLayoutVars>
          <dgm:bulletEnabled val="1"/>
        </dgm:presLayoutVars>
      </dgm:prSet>
      <dgm:spPr/>
    </dgm:pt>
    <dgm:pt modelId="{9C01B972-AF04-4AB4-B2BE-05B8EBBF0913}" type="pres">
      <dgm:prSet presAssocID="{7A6996EA-57D7-4D95-A61C-B7A21177750E}" presName="sp" presStyleCnt="0"/>
      <dgm:spPr/>
    </dgm:pt>
    <dgm:pt modelId="{C987AE32-E961-4925-9938-26631DDB7363}" type="pres">
      <dgm:prSet presAssocID="{3FA27948-4DE9-4AB3-889D-10E11D25F950}" presName="composite" presStyleCnt="0"/>
      <dgm:spPr/>
    </dgm:pt>
    <dgm:pt modelId="{60DB1288-22CE-431F-9F90-0B13FAFA9A60}" type="pres">
      <dgm:prSet presAssocID="{3FA27948-4DE9-4AB3-889D-10E11D25F950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381B3825-BAA2-4869-82EF-FCD90856FB46}" type="pres">
      <dgm:prSet presAssocID="{3FA27948-4DE9-4AB3-889D-10E11D25F950}" presName="descendantText" presStyleLbl="alignAcc1" presStyleIdx="2" presStyleCnt="5">
        <dgm:presLayoutVars>
          <dgm:bulletEnabled val="1"/>
        </dgm:presLayoutVars>
      </dgm:prSet>
      <dgm:spPr/>
    </dgm:pt>
    <dgm:pt modelId="{C93153DB-B405-4B7E-8442-29DDCC3979B5}" type="pres">
      <dgm:prSet presAssocID="{0C37C7F0-DE1B-4563-9EAE-E8F5104C4534}" presName="sp" presStyleCnt="0"/>
      <dgm:spPr/>
    </dgm:pt>
    <dgm:pt modelId="{DD21804E-101D-44BC-AF41-E6F8CEE8B77A}" type="pres">
      <dgm:prSet presAssocID="{AD5C164F-0A38-48ED-A6EE-5AD8BA13FFD1}" presName="composite" presStyleCnt="0"/>
      <dgm:spPr/>
    </dgm:pt>
    <dgm:pt modelId="{9891FDD5-AB53-4C13-9600-88A41DB6B0A2}" type="pres">
      <dgm:prSet presAssocID="{AD5C164F-0A38-48ED-A6EE-5AD8BA13FFD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61D3569B-C8C6-4F29-8CA1-5D950B09D6AA}" type="pres">
      <dgm:prSet presAssocID="{AD5C164F-0A38-48ED-A6EE-5AD8BA13FFD1}" presName="descendantText" presStyleLbl="alignAcc1" presStyleIdx="3" presStyleCnt="5">
        <dgm:presLayoutVars>
          <dgm:bulletEnabled val="1"/>
        </dgm:presLayoutVars>
      </dgm:prSet>
      <dgm:spPr/>
    </dgm:pt>
    <dgm:pt modelId="{B9BA41B8-7B3A-48A9-A44F-6953D0AEE844}" type="pres">
      <dgm:prSet presAssocID="{E5FAF985-9F03-4B22-A3DF-0A741EC83F2E}" presName="sp" presStyleCnt="0"/>
      <dgm:spPr/>
    </dgm:pt>
    <dgm:pt modelId="{1E957B27-96C2-412B-BA63-B2B00D49D128}" type="pres">
      <dgm:prSet presAssocID="{EC885ED8-8A41-4298-8794-75158AB12D79}" presName="composite" presStyleCnt="0"/>
      <dgm:spPr/>
    </dgm:pt>
    <dgm:pt modelId="{1ACB9212-4877-4340-B3CA-C399177F8F8C}" type="pres">
      <dgm:prSet presAssocID="{EC885ED8-8A41-4298-8794-75158AB12D79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D1693B0D-649E-45C8-8F78-4EB0B0A439B5}" type="pres">
      <dgm:prSet presAssocID="{EC885ED8-8A41-4298-8794-75158AB12D79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213EB08-F8C2-4D6B-AF4F-8B88B8F25F14}" type="presOf" srcId="{6AFA9A06-8DDF-4702-84CA-7037F55FD27E}" destId="{D1693B0D-649E-45C8-8F78-4EB0B0A439B5}" srcOrd="0" destOrd="0" presId="urn:microsoft.com/office/officeart/2005/8/layout/chevron2"/>
    <dgm:cxn modelId="{E736400A-5D8E-4F9D-AFC5-40B5F36B9877}" srcId="{3FA27948-4DE9-4AB3-889D-10E11D25F950}" destId="{68788186-5828-499B-8A17-072D255A5435}" srcOrd="0" destOrd="0" parTransId="{29E0E27B-0F14-4F45-ABA4-734BFE79E5B8}" sibTransId="{F4D02770-99F3-466A-A348-5953AA8488F9}"/>
    <dgm:cxn modelId="{0BC4AB0A-5349-403E-A267-1544DF04C3B6}" type="presOf" srcId="{AE61CE5E-B7A6-4452-A715-2B65EB646032}" destId="{381B3825-BAA2-4869-82EF-FCD90856FB46}" srcOrd="0" destOrd="1" presId="urn:microsoft.com/office/officeart/2005/8/layout/chevron2"/>
    <dgm:cxn modelId="{B8CE0513-C25E-45E7-9C1C-EBC98C88A891}" srcId="{D29CA403-FED5-405A-BAEA-8DD8D6E4EC8A}" destId="{BECDF854-41F4-44B9-A890-3BA1F390BEC5}" srcOrd="0" destOrd="0" parTransId="{825AD210-DC13-4828-8AAC-C5F09B242EE5}" sibTransId="{1AD4D331-EF35-4377-AB06-61F0E5C3A932}"/>
    <dgm:cxn modelId="{0F866E15-DC2E-446D-B476-885E5CB545D5}" type="presOf" srcId="{3FA27948-4DE9-4AB3-889D-10E11D25F950}" destId="{60DB1288-22CE-431F-9F90-0B13FAFA9A60}" srcOrd="0" destOrd="0" presId="urn:microsoft.com/office/officeart/2005/8/layout/chevron2"/>
    <dgm:cxn modelId="{C3CA1C16-4A01-44E4-8673-3DE203814FF3}" type="presOf" srcId="{EC885ED8-8A41-4298-8794-75158AB12D79}" destId="{1ACB9212-4877-4340-B3CA-C399177F8F8C}" srcOrd="0" destOrd="0" presId="urn:microsoft.com/office/officeart/2005/8/layout/chevron2"/>
    <dgm:cxn modelId="{B4F02416-F27B-410C-8F74-FCF2DB59E53F}" srcId="{A99E51FE-3799-4158-8048-276608B408FE}" destId="{D29CA403-FED5-405A-BAEA-8DD8D6E4EC8A}" srcOrd="0" destOrd="0" parTransId="{C25D3B9A-5501-42AE-BFE5-06E0A57470D2}" sibTransId="{298CF07F-C458-4890-BDF3-FABB49E6576F}"/>
    <dgm:cxn modelId="{753A1F1F-5DB3-4BEF-BF73-C11E4C97FB8B}" type="presOf" srcId="{AD5C164F-0A38-48ED-A6EE-5AD8BA13FFD1}" destId="{9891FDD5-AB53-4C13-9600-88A41DB6B0A2}" srcOrd="0" destOrd="0" presId="urn:microsoft.com/office/officeart/2005/8/layout/chevron2"/>
    <dgm:cxn modelId="{1D680120-F7A9-4823-B79D-DFA15A6C1206}" type="presOf" srcId="{CC5240B0-CDBE-42B9-B778-85FDD8115B81}" destId="{507903DF-22CA-463A-9CC1-ABD9EA84C86F}" srcOrd="0" destOrd="1" presId="urn:microsoft.com/office/officeart/2005/8/layout/chevron2"/>
    <dgm:cxn modelId="{F820FA2B-7AEA-448E-B4BB-0C82BFD028BF}" srcId="{3FA27948-4DE9-4AB3-889D-10E11D25F950}" destId="{AE61CE5E-B7A6-4452-A715-2B65EB646032}" srcOrd="1" destOrd="0" parTransId="{FEEDA271-EEED-41FA-BBD0-E5526D52A88D}" sibTransId="{F5BA9B9B-3841-47D4-AAF0-ACFE3F7753D2}"/>
    <dgm:cxn modelId="{BDBD0136-F16E-4E74-A48A-BC14CDBD2C8C}" srcId="{A99E51FE-3799-4158-8048-276608B408FE}" destId="{FBFA468B-1E06-4573-855F-9F30BB8E9347}" srcOrd="1" destOrd="0" parTransId="{664FE82C-144C-4209-9A38-8B0D67106F9F}" sibTransId="{7A6996EA-57D7-4D95-A61C-B7A21177750E}"/>
    <dgm:cxn modelId="{02A96860-81A9-45EF-A22F-3FCDFD4C4389}" type="presOf" srcId="{A6223BAF-A2E5-4CD8-8E5F-5040605955A7}" destId="{61D3569B-C8C6-4F29-8CA1-5D950B09D6AA}" srcOrd="0" destOrd="1" presId="urn:microsoft.com/office/officeart/2005/8/layout/chevron2"/>
    <dgm:cxn modelId="{22855C43-52BA-4673-ABE5-C2BD5B4B67DF}" srcId="{A99E51FE-3799-4158-8048-276608B408FE}" destId="{AD5C164F-0A38-48ED-A6EE-5AD8BA13FFD1}" srcOrd="3" destOrd="0" parTransId="{73321A9E-2713-4F2F-9331-A86725348EC9}" sibTransId="{E5FAF985-9F03-4B22-A3DF-0A741EC83F2E}"/>
    <dgm:cxn modelId="{78A09544-92D6-42A8-A172-A34481A5C645}" srcId="{FBFA468B-1E06-4573-855F-9F30BB8E9347}" destId="{7D790002-83A1-459B-A047-439862517EEC}" srcOrd="1" destOrd="0" parTransId="{0E578DDF-DE21-4451-B55A-6E4A75699A8B}" sibTransId="{16AC97A9-E867-48B9-9E51-0A22AE79053C}"/>
    <dgm:cxn modelId="{CCD13A47-C4AB-49A4-A791-70E740E0709A}" srcId="{D29CA403-FED5-405A-BAEA-8DD8D6E4EC8A}" destId="{CC5240B0-CDBE-42B9-B778-85FDD8115B81}" srcOrd="1" destOrd="0" parTransId="{FE4AFC49-A968-4AFC-AA6E-DF846826148B}" sibTransId="{8E11D2BB-5B36-41FE-9C58-734F3BBCA54A}"/>
    <dgm:cxn modelId="{00455548-9842-4DC4-80AB-E19263AB49A6}" srcId="{FBFA468B-1E06-4573-855F-9F30BB8E9347}" destId="{91ED70D2-D83F-4873-8E6F-42C41424D53B}" srcOrd="0" destOrd="0" parTransId="{663D80EE-91FC-40DB-B6B3-8A61B1DE6231}" sibTransId="{92F1AD71-99B1-4E47-872C-8D1CD4AADF96}"/>
    <dgm:cxn modelId="{3748634B-31E9-471F-965F-C08ABAB312BD}" srcId="{EC885ED8-8A41-4298-8794-75158AB12D79}" destId="{6AFA9A06-8DDF-4702-84CA-7037F55FD27E}" srcOrd="0" destOrd="0" parTransId="{E23ADE97-24D4-41A6-B333-F884570AAF2A}" sibTransId="{9F47DFBB-A4D0-4170-94E6-586B2DA80115}"/>
    <dgm:cxn modelId="{E1656C50-4BB3-45D7-8D2E-2403F914E8C0}" type="presOf" srcId="{91ED70D2-D83F-4873-8E6F-42C41424D53B}" destId="{E2D442C4-B95D-4C49-8825-3A98E2FB062A}" srcOrd="0" destOrd="0" presId="urn:microsoft.com/office/officeart/2005/8/layout/chevron2"/>
    <dgm:cxn modelId="{1EF32656-2A02-43D7-8448-99F0B6F8B53B}" srcId="{AD5C164F-0A38-48ED-A6EE-5AD8BA13FFD1}" destId="{BE55F97E-AE49-423B-A76D-7800003BC4BB}" srcOrd="0" destOrd="0" parTransId="{AC339C3F-8656-4419-8F8D-C25DA6847B6E}" sibTransId="{B682E59F-D50D-4DDE-B4EC-8524D5DB8B6E}"/>
    <dgm:cxn modelId="{8E717157-8F5C-496A-A293-C09D391C8A5D}" srcId="{A99E51FE-3799-4158-8048-276608B408FE}" destId="{3FA27948-4DE9-4AB3-889D-10E11D25F950}" srcOrd="2" destOrd="0" parTransId="{45D1D3E7-45D8-4EE1-BAAF-3328CB0F5848}" sibTransId="{0C37C7F0-DE1B-4563-9EAE-E8F5104C4534}"/>
    <dgm:cxn modelId="{DC67CE58-889C-408C-8585-604C3576CC6E}" type="presOf" srcId="{BE55F97E-AE49-423B-A76D-7800003BC4BB}" destId="{61D3569B-C8C6-4F29-8CA1-5D950B09D6AA}" srcOrd="0" destOrd="0" presId="urn:microsoft.com/office/officeart/2005/8/layout/chevron2"/>
    <dgm:cxn modelId="{52332D90-8362-44C8-A3BA-04F526F22417}" type="presOf" srcId="{FBFA468B-1E06-4573-855F-9F30BB8E9347}" destId="{67A56313-3145-4630-8CC7-278F160E8C51}" srcOrd="0" destOrd="0" presId="urn:microsoft.com/office/officeart/2005/8/layout/chevron2"/>
    <dgm:cxn modelId="{39A8C89B-144B-4072-A873-F72111739776}" type="presOf" srcId="{D29CA403-FED5-405A-BAEA-8DD8D6E4EC8A}" destId="{995CBD2D-2CCA-42EC-A91F-F93E6096DED4}" srcOrd="0" destOrd="0" presId="urn:microsoft.com/office/officeart/2005/8/layout/chevron2"/>
    <dgm:cxn modelId="{67D74EA9-8942-4221-B20D-87F5B16140AC}" type="presOf" srcId="{A99E51FE-3799-4158-8048-276608B408FE}" destId="{ABACD3B3-325D-41F1-9DD8-D679CB01410C}" srcOrd="0" destOrd="0" presId="urn:microsoft.com/office/officeart/2005/8/layout/chevron2"/>
    <dgm:cxn modelId="{F61467B0-0294-4DAE-992D-9F650B5DEFD2}" type="presOf" srcId="{BECDF854-41F4-44B9-A890-3BA1F390BEC5}" destId="{507903DF-22CA-463A-9CC1-ABD9EA84C86F}" srcOrd="0" destOrd="0" presId="urn:microsoft.com/office/officeart/2005/8/layout/chevron2"/>
    <dgm:cxn modelId="{0328AAD8-FD1B-4725-A809-073E335EC0B4}" type="presOf" srcId="{7D790002-83A1-459B-A047-439862517EEC}" destId="{E2D442C4-B95D-4C49-8825-3A98E2FB062A}" srcOrd="0" destOrd="1" presId="urn:microsoft.com/office/officeart/2005/8/layout/chevron2"/>
    <dgm:cxn modelId="{B322CDE1-E0CB-4035-8552-5BE0B8614840}" type="presOf" srcId="{68788186-5828-499B-8A17-072D255A5435}" destId="{381B3825-BAA2-4869-82EF-FCD90856FB46}" srcOrd="0" destOrd="0" presId="urn:microsoft.com/office/officeart/2005/8/layout/chevron2"/>
    <dgm:cxn modelId="{DDC319E8-5DAE-4E6E-BC7F-2BFF19411983}" srcId="{AD5C164F-0A38-48ED-A6EE-5AD8BA13FFD1}" destId="{A6223BAF-A2E5-4CD8-8E5F-5040605955A7}" srcOrd="1" destOrd="0" parTransId="{4FC00702-1226-42A1-A649-CCC81B6280BA}" sibTransId="{816C6739-C99B-43A5-B9D3-AEA8ACF27AD4}"/>
    <dgm:cxn modelId="{4A755BFB-25DD-4A46-87F6-B77AEE6E22AA}" srcId="{A99E51FE-3799-4158-8048-276608B408FE}" destId="{EC885ED8-8A41-4298-8794-75158AB12D79}" srcOrd="4" destOrd="0" parTransId="{63D6A2DB-9219-48C7-AA64-EF41F1B8D188}" sibTransId="{1E67BC43-B48B-40FB-9D6A-A7D953A47DB8}"/>
    <dgm:cxn modelId="{03B4D3B9-28BA-4701-B7F9-5B36BD076584}" type="presParOf" srcId="{ABACD3B3-325D-41F1-9DD8-D679CB01410C}" destId="{E5894E0E-C8B9-48E6-9BFB-119B148C6B8D}" srcOrd="0" destOrd="0" presId="urn:microsoft.com/office/officeart/2005/8/layout/chevron2"/>
    <dgm:cxn modelId="{43A949A2-CD65-441E-8C40-462B636E7EFD}" type="presParOf" srcId="{E5894E0E-C8B9-48E6-9BFB-119B148C6B8D}" destId="{995CBD2D-2CCA-42EC-A91F-F93E6096DED4}" srcOrd="0" destOrd="0" presId="urn:microsoft.com/office/officeart/2005/8/layout/chevron2"/>
    <dgm:cxn modelId="{0CF1F35C-3BF4-40EA-B8E5-4DBC6F31EEC8}" type="presParOf" srcId="{E5894E0E-C8B9-48E6-9BFB-119B148C6B8D}" destId="{507903DF-22CA-463A-9CC1-ABD9EA84C86F}" srcOrd="1" destOrd="0" presId="urn:microsoft.com/office/officeart/2005/8/layout/chevron2"/>
    <dgm:cxn modelId="{69A6198F-B166-49D3-95A5-95AAA1A99BD4}" type="presParOf" srcId="{ABACD3B3-325D-41F1-9DD8-D679CB01410C}" destId="{94ADF5B9-61B0-436A-9379-3443C76846A3}" srcOrd="1" destOrd="0" presId="urn:microsoft.com/office/officeart/2005/8/layout/chevron2"/>
    <dgm:cxn modelId="{9162B267-9F33-462F-850B-118165D9E77F}" type="presParOf" srcId="{ABACD3B3-325D-41F1-9DD8-D679CB01410C}" destId="{D3AE22BC-9BA0-4277-A09E-BEB7FCE4A338}" srcOrd="2" destOrd="0" presId="urn:microsoft.com/office/officeart/2005/8/layout/chevron2"/>
    <dgm:cxn modelId="{49E42550-E946-487F-B5BE-5EDC342D9D12}" type="presParOf" srcId="{D3AE22BC-9BA0-4277-A09E-BEB7FCE4A338}" destId="{67A56313-3145-4630-8CC7-278F160E8C51}" srcOrd="0" destOrd="0" presId="urn:microsoft.com/office/officeart/2005/8/layout/chevron2"/>
    <dgm:cxn modelId="{1ED39571-022D-4EBF-8900-31905CF2D30D}" type="presParOf" srcId="{D3AE22BC-9BA0-4277-A09E-BEB7FCE4A338}" destId="{E2D442C4-B95D-4C49-8825-3A98E2FB062A}" srcOrd="1" destOrd="0" presId="urn:microsoft.com/office/officeart/2005/8/layout/chevron2"/>
    <dgm:cxn modelId="{E42A3065-FC03-4944-93F2-8A32B5A81680}" type="presParOf" srcId="{ABACD3B3-325D-41F1-9DD8-D679CB01410C}" destId="{9C01B972-AF04-4AB4-B2BE-05B8EBBF0913}" srcOrd="3" destOrd="0" presId="urn:microsoft.com/office/officeart/2005/8/layout/chevron2"/>
    <dgm:cxn modelId="{FC0D3A63-0EB1-4467-8436-476DDD711737}" type="presParOf" srcId="{ABACD3B3-325D-41F1-9DD8-D679CB01410C}" destId="{C987AE32-E961-4925-9938-26631DDB7363}" srcOrd="4" destOrd="0" presId="urn:microsoft.com/office/officeart/2005/8/layout/chevron2"/>
    <dgm:cxn modelId="{9E947D70-78F0-42A7-9D83-2FA160F8FA8E}" type="presParOf" srcId="{C987AE32-E961-4925-9938-26631DDB7363}" destId="{60DB1288-22CE-431F-9F90-0B13FAFA9A60}" srcOrd="0" destOrd="0" presId="urn:microsoft.com/office/officeart/2005/8/layout/chevron2"/>
    <dgm:cxn modelId="{CB83B459-73BC-4478-BBF2-4409AB7BF9FC}" type="presParOf" srcId="{C987AE32-E961-4925-9938-26631DDB7363}" destId="{381B3825-BAA2-4869-82EF-FCD90856FB46}" srcOrd="1" destOrd="0" presId="urn:microsoft.com/office/officeart/2005/8/layout/chevron2"/>
    <dgm:cxn modelId="{AF1E8434-21BD-4C94-91D0-4E7EC81A3682}" type="presParOf" srcId="{ABACD3B3-325D-41F1-9DD8-D679CB01410C}" destId="{C93153DB-B405-4B7E-8442-29DDCC3979B5}" srcOrd="5" destOrd="0" presId="urn:microsoft.com/office/officeart/2005/8/layout/chevron2"/>
    <dgm:cxn modelId="{2EF718D0-9FAC-4ED1-A06C-CF872F24BB90}" type="presParOf" srcId="{ABACD3B3-325D-41F1-9DD8-D679CB01410C}" destId="{DD21804E-101D-44BC-AF41-E6F8CEE8B77A}" srcOrd="6" destOrd="0" presId="urn:microsoft.com/office/officeart/2005/8/layout/chevron2"/>
    <dgm:cxn modelId="{C045432D-A84F-43CD-A692-98347A3896F6}" type="presParOf" srcId="{DD21804E-101D-44BC-AF41-E6F8CEE8B77A}" destId="{9891FDD5-AB53-4C13-9600-88A41DB6B0A2}" srcOrd="0" destOrd="0" presId="urn:microsoft.com/office/officeart/2005/8/layout/chevron2"/>
    <dgm:cxn modelId="{0FB4B8BE-F68C-4B65-A8E7-45A06C39BA19}" type="presParOf" srcId="{DD21804E-101D-44BC-AF41-E6F8CEE8B77A}" destId="{61D3569B-C8C6-4F29-8CA1-5D950B09D6AA}" srcOrd="1" destOrd="0" presId="urn:microsoft.com/office/officeart/2005/8/layout/chevron2"/>
    <dgm:cxn modelId="{B138CBA6-8A0A-4146-88D9-16987E05D01F}" type="presParOf" srcId="{ABACD3B3-325D-41F1-9DD8-D679CB01410C}" destId="{B9BA41B8-7B3A-48A9-A44F-6953D0AEE844}" srcOrd="7" destOrd="0" presId="urn:microsoft.com/office/officeart/2005/8/layout/chevron2"/>
    <dgm:cxn modelId="{DFF19B6B-1287-418A-A0D7-7D3FCFCB77D2}" type="presParOf" srcId="{ABACD3B3-325D-41F1-9DD8-D679CB01410C}" destId="{1E957B27-96C2-412B-BA63-B2B00D49D128}" srcOrd="8" destOrd="0" presId="urn:microsoft.com/office/officeart/2005/8/layout/chevron2"/>
    <dgm:cxn modelId="{91E8B665-89FD-48F2-B7F4-91C0A3FF37B9}" type="presParOf" srcId="{1E957B27-96C2-412B-BA63-B2B00D49D128}" destId="{1ACB9212-4877-4340-B3CA-C399177F8F8C}" srcOrd="0" destOrd="0" presId="urn:microsoft.com/office/officeart/2005/8/layout/chevron2"/>
    <dgm:cxn modelId="{3031F338-D83E-4936-B175-09B12466BED6}" type="presParOf" srcId="{1E957B27-96C2-412B-BA63-B2B00D49D128}" destId="{D1693B0D-649E-45C8-8F78-4EB0B0A439B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40C92-A817-4D96-9BEE-DB8355FAF9E1}">
      <dsp:nvSpPr>
        <dsp:cNvPr id="0" name=""/>
        <dsp:cNvSpPr/>
      </dsp:nvSpPr>
      <dsp:spPr>
        <a:xfrm>
          <a:off x="1831" y="825874"/>
          <a:ext cx="1591234" cy="2386851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Comprendre le besoin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Quelle est la question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Quels indicateurs peuvent répondre à la question ?</a:t>
          </a:r>
        </a:p>
      </dsp:txBody>
      <dsp:txXfrm>
        <a:off x="48437" y="872480"/>
        <a:ext cx="1498022" cy="2293639"/>
      </dsp:txXfrm>
    </dsp:sp>
    <dsp:sp modelId="{FB9D7D28-AA19-44A7-98D5-136121627D5C}">
      <dsp:nvSpPr>
        <dsp:cNvPr id="0" name=""/>
        <dsp:cNvSpPr/>
      </dsp:nvSpPr>
      <dsp:spPr>
        <a:xfrm>
          <a:off x="1712617" y="1871055"/>
          <a:ext cx="253449" cy="296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55000"/>
            <a:satMod val="130000"/>
          </a:schemeClr>
        </a:solidFill>
        <a:ln w="10000" cap="flat" cmpd="sng" algn="ctr">
          <a:noFill/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712617" y="1930353"/>
        <a:ext cx="177414" cy="177892"/>
      </dsp:txXfrm>
    </dsp:sp>
    <dsp:sp modelId="{3B656F80-8AEA-44D9-9A2A-15ACB1877E3D}">
      <dsp:nvSpPr>
        <dsp:cNvPr id="0" name=""/>
        <dsp:cNvSpPr/>
      </dsp:nvSpPr>
      <dsp:spPr>
        <a:xfrm>
          <a:off x="2071273" y="825874"/>
          <a:ext cx="1591234" cy="2386851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Trouver des données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Dans l’entreprise ou en dehors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Sont-elles fiables, à jour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Sont-elles propres ?</a:t>
          </a:r>
        </a:p>
      </dsp:txBody>
      <dsp:txXfrm>
        <a:off x="2117879" y="872480"/>
        <a:ext cx="1498022" cy="2293639"/>
      </dsp:txXfrm>
    </dsp:sp>
    <dsp:sp modelId="{9D7EC585-AE40-4B1D-84DF-954400427DD9}">
      <dsp:nvSpPr>
        <dsp:cNvPr id="0" name=""/>
        <dsp:cNvSpPr/>
      </dsp:nvSpPr>
      <dsp:spPr>
        <a:xfrm>
          <a:off x="3782059" y="1871055"/>
          <a:ext cx="253449" cy="296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782059" y="1930353"/>
        <a:ext cx="177414" cy="177892"/>
      </dsp:txXfrm>
    </dsp:sp>
    <dsp:sp modelId="{D1EBF1DC-FF36-4719-B230-3EF3028BA383}">
      <dsp:nvSpPr>
        <dsp:cNvPr id="0" name=""/>
        <dsp:cNvSpPr/>
      </dsp:nvSpPr>
      <dsp:spPr>
        <a:xfrm>
          <a:off x="4140714" y="825874"/>
          <a:ext cx="1591234" cy="23868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Importer et nettoyer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Prendre son temps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Vérifier les aberrations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Comment traiter les valeurs absentes ou étranges ?</a:t>
          </a:r>
        </a:p>
      </dsp:txBody>
      <dsp:txXfrm>
        <a:off x="4187320" y="872480"/>
        <a:ext cx="1498022" cy="2293639"/>
      </dsp:txXfrm>
    </dsp:sp>
    <dsp:sp modelId="{4B651E46-3256-49C1-BB61-9F3D7D6CB925}">
      <dsp:nvSpPr>
        <dsp:cNvPr id="0" name=""/>
        <dsp:cNvSpPr/>
      </dsp:nvSpPr>
      <dsp:spPr>
        <a:xfrm>
          <a:off x="5851500" y="1871055"/>
          <a:ext cx="253449" cy="296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5851500" y="1930353"/>
        <a:ext cx="177414" cy="177892"/>
      </dsp:txXfrm>
    </dsp:sp>
    <dsp:sp modelId="{3C90B521-BBC2-4890-BE6A-1117CA77BAE9}">
      <dsp:nvSpPr>
        <dsp:cNvPr id="0" name=""/>
        <dsp:cNvSpPr/>
      </dsp:nvSpPr>
      <dsp:spPr>
        <a:xfrm>
          <a:off x="6210155" y="825874"/>
          <a:ext cx="1591234" cy="23868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Exploiter et visualiser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Faire simple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Faire visuel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Echanger avec le client</a:t>
          </a:r>
        </a:p>
      </dsp:txBody>
      <dsp:txXfrm>
        <a:off x="6256761" y="872480"/>
        <a:ext cx="1498022" cy="2293639"/>
      </dsp:txXfrm>
    </dsp:sp>
    <dsp:sp modelId="{E2EAA5E0-DE7F-45B9-9F9F-758CF49A483E}">
      <dsp:nvSpPr>
        <dsp:cNvPr id="0" name=""/>
        <dsp:cNvSpPr/>
      </dsp:nvSpPr>
      <dsp:spPr>
        <a:xfrm>
          <a:off x="7920941" y="1871055"/>
          <a:ext cx="253449" cy="2964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55000"/>
            <a:satMod val="130000"/>
          </a:schemeClr>
        </a:solidFill>
        <a:ln w="10000" cap="flat" cmpd="sng" algn="ctr">
          <a:noFill/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7920941" y="1930353"/>
        <a:ext cx="177414" cy="177892"/>
      </dsp:txXfrm>
    </dsp:sp>
    <dsp:sp modelId="{2D351AE1-65B5-41AB-BFA3-53EB8AA3B815}">
      <dsp:nvSpPr>
        <dsp:cNvPr id="0" name=""/>
        <dsp:cNvSpPr/>
      </dsp:nvSpPr>
      <dsp:spPr>
        <a:xfrm>
          <a:off x="8279596" y="825874"/>
          <a:ext cx="1591234" cy="2386851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Livrer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Minimiser le besoin de support et maintenance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/>
            <a:t>Faciliter l’utilisation au maximum</a:t>
          </a:r>
        </a:p>
      </dsp:txBody>
      <dsp:txXfrm>
        <a:off x="8326202" y="872480"/>
        <a:ext cx="1498022" cy="2293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CBD2D-2CCA-42EC-A91F-F93E6096DED4}">
      <dsp:nvSpPr>
        <dsp:cNvPr id="0" name=""/>
        <dsp:cNvSpPr/>
      </dsp:nvSpPr>
      <dsp:spPr>
        <a:xfrm rot="5400000">
          <a:off x="-135474" y="136457"/>
          <a:ext cx="903163" cy="6322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Lundi</a:t>
          </a:r>
        </a:p>
      </dsp:txBody>
      <dsp:txXfrm rot="-5400000">
        <a:off x="1" y="317089"/>
        <a:ext cx="632214" cy="270949"/>
      </dsp:txXfrm>
    </dsp:sp>
    <dsp:sp modelId="{507903DF-22CA-463A-9CC1-ABD9EA84C86F}">
      <dsp:nvSpPr>
        <dsp:cNvPr id="0" name=""/>
        <dsp:cNvSpPr/>
      </dsp:nvSpPr>
      <dsp:spPr>
        <a:xfrm rot="5400000">
          <a:off x="4958910" y="-4325713"/>
          <a:ext cx="587056" cy="92404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AM : découverte du monde de la BI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PM : bases de Python</a:t>
          </a:r>
        </a:p>
      </dsp:txBody>
      <dsp:txXfrm rot="-5400000">
        <a:off x="632214" y="29641"/>
        <a:ext cx="9211790" cy="529740"/>
      </dsp:txXfrm>
    </dsp:sp>
    <dsp:sp modelId="{67A56313-3145-4630-8CC7-278F160E8C51}">
      <dsp:nvSpPr>
        <dsp:cNvPr id="0" name=""/>
        <dsp:cNvSpPr/>
      </dsp:nvSpPr>
      <dsp:spPr>
        <a:xfrm rot="5400000">
          <a:off x="-135474" y="919824"/>
          <a:ext cx="903163" cy="6322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Mardi</a:t>
          </a:r>
        </a:p>
      </dsp:txBody>
      <dsp:txXfrm rot="-5400000">
        <a:off x="1" y="1100456"/>
        <a:ext cx="632214" cy="270949"/>
      </dsp:txXfrm>
    </dsp:sp>
    <dsp:sp modelId="{E2D442C4-B95D-4C49-8825-3A98E2FB062A}">
      <dsp:nvSpPr>
        <dsp:cNvPr id="0" name=""/>
        <dsp:cNvSpPr/>
      </dsp:nvSpPr>
      <dsp:spPr>
        <a:xfrm rot="5400000">
          <a:off x="4958910" y="-3542345"/>
          <a:ext cx="587056" cy="92404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AM : bases de Python, pandas, </a:t>
          </a:r>
          <a:r>
            <a:rPr lang="fr-FR" sz="1700" kern="1200" dirty="0" err="1"/>
            <a:t>matplotlib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PM : Cas pratique 1</a:t>
          </a:r>
        </a:p>
      </dsp:txBody>
      <dsp:txXfrm rot="-5400000">
        <a:off x="632214" y="813009"/>
        <a:ext cx="9211790" cy="529740"/>
      </dsp:txXfrm>
    </dsp:sp>
    <dsp:sp modelId="{60DB1288-22CE-431F-9F90-0B13FAFA9A60}">
      <dsp:nvSpPr>
        <dsp:cNvPr id="0" name=""/>
        <dsp:cNvSpPr/>
      </dsp:nvSpPr>
      <dsp:spPr>
        <a:xfrm rot="5400000">
          <a:off x="-135474" y="1703192"/>
          <a:ext cx="903163" cy="6322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Mercredi</a:t>
          </a:r>
        </a:p>
      </dsp:txBody>
      <dsp:txXfrm rot="-5400000">
        <a:off x="1" y="1883824"/>
        <a:ext cx="632214" cy="270949"/>
      </dsp:txXfrm>
    </dsp:sp>
    <dsp:sp modelId="{381B3825-BAA2-4869-82EF-FCD90856FB46}">
      <dsp:nvSpPr>
        <dsp:cNvPr id="0" name=""/>
        <dsp:cNvSpPr/>
      </dsp:nvSpPr>
      <dsp:spPr>
        <a:xfrm rot="5400000">
          <a:off x="4958910" y="-2758977"/>
          <a:ext cx="587056" cy="92404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AM : Nettoyage de données, présentation du module plot.ly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PM : Cas pratique 2</a:t>
          </a:r>
        </a:p>
      </dsp:txBody>
      <dsp:txXfrm rot="-5400000">
        <a:off x="632214" y="1596377"/>
        <a:ext cx="9211790" cy="529740"/>
      </dsp:txXfrm>
    </dsp:sp>
    <dsp:sp modelId="{9891FDD5-AB53-4C13-9600-88A41DB6B0A2}">
      <dsp:nvSpPr>
        <dsp:cNvPr id="0" name=""/>
        <dsp:cNvSpPr/>
      </dsp:nvSpPr>
      <dsp:spPr>
        <a:xfrm rot="5400000">
          <a:off x="-135474" y="2486560"/>
          <a:ext cx="903163" cy="6322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Jeudi</a:t>
          </a:r>
        </a:p>
      </dsp:txBody>
      <dsp:txXfrm rot="-5400000">
        <a:off x="1" y="2667192"/>
        <a:ext cx="632214" cy="270949"/>
      </dsp:txXfrm>
    </dsp:sp>
    <dsp:sp modelId="{61D3569B-C8C6-4F29-8CA1-5D950B09D6AA}">
      <dsp:nvSpPr>
        <dsp:cNvPr id="0" name=""/>
        <dsp:cNvSpPr/>
      </dsp:nvSpPr>
      <dsp:spPr>
        <a:xfrm rot="5400000">
          <a:off x="4958910" y="-1975610"/>
          <a:ext cx="587056" cy="92404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AM : Les jointures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PM : Cas pratique 3</a:t>
          </a:r>
        </a:p>
      </dsp:txBody>
      <dsp:txXfrm rot="-5400000">
        <a:off x="632214" y="2379744"/>
        <a:ext cx="9211790" cy="529740"/>
      </dsp:txXfrm>
    </dsp:sp>
    <dsp:sp modelId="{1ACB9212-4877-4340-B3CA-C399177F8F8C}">
      <dsp:nvSpPr>
        <dsp:cNvPr id="0" name=""/>
        <dsp:cNvSpPr/>
      </dsp:nvSpPr>
      <dsp:spPr>
        <a:xfrm rot="5400000">
          <a:off x="-135474" y="3269928"/>
          <a:ext cx="903163" cy="63221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Vendredi</a:t>
          </a:r>
        </a:p>
      </dsp:txBody>
      <dsp:txXfrm rot="-5400000">
        <a:off x="1" y="3450560"/>
        <a:ext cx="632214" cy="270949"/>
      </dsp:txXfrm>
    </dsp:sp>
    <dsp:sp modelId="{D1693B0D-649E-45C8-8F78-4EB0B0A439B5}">
      <dsp:nvSpPr>
        <dsp:cNvPr id="0" name=""/>
        <dsp:cNvSpPr/>
      </dsp:nvSpPr>
      <dsp:spPr>
        <a:xfrm rot="5400000">
          <a:off x="4958910" y="-1192242"/>
          <a:ext cx="587056" cy="92404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Autour d’un cas pratique défini ensemble (décision mercredi), manipulation de Tableau Software et si on le peut création d’un tableau de bord en techno open source</a:t>
          </a:r>
        </a:p>
      </dsp:txBody>
      <dsp:txXfrm rot="-5400000">
        <a:off x="632214" y="3163112"/>
        <a:ext cx="9211790" cy="529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90E5B-6210-4E26-9CD3-3B57068C41EA}" type="datetimeFigureOut">
              <a:rPr lang="fr-FR" smtClean="0"/>
              <a:t>29/05/2017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A5332-C6FF-45EB-97BB-ACFA9663485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445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Qui a déjà fait du Python ? Du SQL ? De l’analyse de données dans des </a:t>
            </a:r>
            <a:r>
              <a:rPr lang="fr-FR"/>
              <a:t>bases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46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Rentrons dans le vif du sujet.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024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J’aime bien cette définition. Mais qu’est-ce qui différencie un décideur du reste des employés de l’entreprise ? De quoi a-t-il besoin en particulier que l’informatique peut lui offrir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791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parlerai le plus souvent de dirigeant, mais plus généralement le « client » de la BI est un « responsable » de quelque-chose (une unité, un département, un portefeuille clients).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92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s’agit de montrer des informations diverses, complexes, nombreuses, de manière synthétique et simple pour aider le dirigeant dans sa prise de décision.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8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information pour ceux qui ont entendu parler de data science. Pour les autres, pas besoin d’écouter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394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Question subsidiaire : ce stockage vous semble-t-il bien adapté pour les données que nous voulons y mettre ? Qu’est-ce qui serait mieux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A5332-C6FF-45EB-97BB-ACFA9663485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263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1048" y="5872078"/>
            <a:ext cx="2014732" cy="7802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17/02/2017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8394" y="6096000"/>
            <a:ext cx="1307477" cy="50637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plot.ly/post/156971660857/3-minimalist-dashboards-with-great-style" TargetMode="Externa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4.png"/><Relationship Id="rId7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24.xml"/><Relationship Id="rId5" Type="http://schemas.openxmlformats.org/officeDocument/2006/relationships/image" Target="../media/image6.png"/><Relationship Id="rId10" Type="http://schemas.openxmlformats.org/officeDocument/2006/relationships/slide" Target="slide18.xml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pip.readthedocs.org/en/stable/install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mailto:pierre.girardeau@coto-conseil.f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600" dirty="0"/>
              <a:t>Formation IMIE 4A</a:t>
            </a:r>
            <a:br>
              <a:rPr lang="fr-FR" sz="6600" dirty="0"/>
            </a:br>
            <a:r>
              <a:rPr lang="fr-FR" sz="6600" dirty="0"/>
              <a:t>Business Intelligence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Pierre </a:t>
            </a:r>
            <a:r>
              <a:rPr lang="fr-FR" dirty="0" err="1"/>
              <a:t>Girardeau</a:t>
            </a:r>
            <a:r>
              <a:rPr lang="fr-FR" dirty="0"/>
              <a:t> – Consultant BI - COTO Conseil</a:t>
            </a:r>
          </a:p>
        </p:txBody>
      </p:sp>
    </p:spTree>
    <p:extLst>
      <p:ext uri="{BB962C8B-B14F-4D97-AF65-F5344CB8AC3E}">
        <p14:creationId xmlns:p14="http://schemas.microsoft.com/office/powerpoint/2010/main" val="393865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qu’en dit </a:t>
            </a:r>
            <a:r>
              <a:rPr lang="fr-FR" dirty="0" err="1"/>
              <a:t>Wikipedia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" indent="0" algn="ctr">
              <a:lnSpc>
                <a:spcPct val="150000"/>
              </a:lnSpc>
              <a:buNone/>
            </a:pPr>
            <a:r>
              <a:rPr lang="fr-FR" sz="2800" i="1" dirty="0"/>
              <a:t>« L'informatique décisionnelle (en anglais </a:t>
            </a:r>
            <a:r>
              <a:rPr lang="fr-FR" sz="2800" b="1" i="1" dirty="0"/>
              <a:t>business intelligence</a:t>
            </a:r>
            <a:r>
              <a:rPr lang="fr-FR" sz="2800" i="1" dirty="0"/>
              <a:t> ou BI) est l'</a:t>
            </a:r>
            <a:r>
              <a:rPr lang="fr-FR" sz="2800" b="1" i="1" dirty="0"/>
              <a:t>informatique à l'usage des décideurs</a:t>
            </a:r>
            <a:r>
              <a:rPr lang="fr-FR" sz="2800" i="1" dirty="0"/>
              <a:t> et des dirigeants d'entreprises. »</a:t>
            </a:r>
          </a:p>
        </p:txBody>
      </p:sp>
    </p:spTree>
    <p:extLst>
      <p:ext uri="{BB962C8B-B14F-4D97-AF65-F5344CB8AC3E}">
        <p14:creationId xmlns:p14="http://schemas.microsoft.com/office/powerpoint/2010/main" val="107732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L’aide à la décision : rendre ses données utiles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69751" y="1941328"/>
            <a:ext cx="9388217" cy="827186"/>
          </a:xfrm>
        </p:spPr>
        <p:txBody>
          <a:bodyPr anchor="ctr">
            <a:normAutofit/>
          </a:bodyPr>
          <a:lstStyle/>
          <a:p>
            <a:pPr marL="45720" indent="0">
              <a:buNone/>
            </a:pPr>
            <a:r>
              <a:rPr lang="fr-FR" dirty="0"/>
              <a:t>Le dirigeant : ses questions </a:t>
            </a:r>
            <a:r>
              <a:rPr lang="fr-FR" b="1" u="sng" dirty="0"/>
              <a:t>ne sont pas</a:t>
            </a:r>
            <a:r>
              <a:rPr lang="fr-FR" dirty="0"/>
              <a:t> informatiques.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143000" y="2889926"/>
            <a:ext cx="6222377" cy="64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Puis-je considérer que mes fournisseurs sont suffisamment performants en termes de délais et de qualité ?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932772" y="4658145"/>
            <a:ext cx="5825836" cy="64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r>
              <a:rPr lang="fr-F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J’aimerais contacter </a:t>
            </a:r>
            <a:r>
              <a:rPr lang="fr-FR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tous les clients importants</a:t>
            </a:r>
            <a:r>
              <a:rPr lang="fr-F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avec lesquels nous n’avons pas eu de contacts </a:t>
            </a:r>
            <a:r>
              <a:rPr lang="fr-FR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depuis plus de 3 mois</a:t>
            </a:r>
            <a:r>
              <a:rPr lang="fr-F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753854" y="3545378"/>
            <a:ext cx="5825836" cy="64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r">
              <a:lnSpc>
                <a:spcPct val="120000"/>
              </a:lnSpc>
              <a:buFont typeface="Corbel" pitchFamily="34" charset="0"/>
              <a:buNone/>
            </a:pP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Quelle famille de produits réalise la 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meilleure marge 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? À </a:t>
            </a:r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quel type de clients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les vendons-nous principalement ?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5881317" y="4934641"/>
            <a:ext cx="5825836" cy="64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r">
              <a:lnSpc>
                <a:spcPct val="120000"/>
              </a:lnSpc>
              <a:buFont typeface="Corbel" pitchFamily="34" charset="0"/>
              <a:buNone/>
            </a:pPr>
            <a:r>
              <a:rPr lang="fr-FR" dirty="0">
                <a:solidFill>
                  <a:schemeClr val="accent3"/>
                </a:solidFill>
              </a:rPr>
              <a:t>Est-il vraiment intéressant d’</a:t>
            </a:r>
            <a:r>
              <a:rPr lang="fr-FR" b="1" dirty="0">
                <a:solidFill>
                  <a:schemeClr val="accent3"/>
                </a:solidFill>
              </a:rPr>
              <a:t>investir dans cette nouvelle machine</a:t>
            </a:r>
            <a:r>
              <a:rPr lang="fr-FR" dirty="0">
                <a:solidFill>
                  <a:schemeClr val="accent3"/>
                </a:solidFill>
              </a:rPr>
              <a:t> ? Mes commandes vont-elles suffire ?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58197" y="2056526"/>
            <a:ext cx="609604" cy="609604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580042" y="5676877"/>
            <a:ext cx="9388217" cy="827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dirty="0"/>
              <a:t>La Business Intelligence (et la Data Science) ne créent pas de nouvelles questions mais de </a:t>
            </a:r>
            <a:r>
              <a:rPr lang="fr-FR" b="1" u="sng" dirty="0"/>
              <a:t>nouveaux moyens de réponse</a:t>
            </a:r>
            <a:r>
              <a:rPr lang="fr-FR" dirty="0"/>
              <a:t>.</a:t>
            </a:r>
          </a:p>
        </p:txBody>
      </p:sp>
      <p:sp>
        <p:nvSpPr>
          <p:cNvPr id="9" name="Ellipse 8"/>
          <p:cNvSpPr/>
          <p:nvPr/>
        </p:nvSpPr>
        <p:spPr>
          <a:xfrm rot="517189">
            <a:off x="1374573" y="3038895"/>
            <a:ext cx="9013489" cy="2304214"/>
          </a:xfrm>
          <a:prstGeom prst="ellipse">
            <a:avLst/>
          </a:prstGeom>
          <a:solidFill>
            <a:srgbClr val="E846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54924" y="3908658"/>
            <a:ext cx="5825836" cy="64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20000"/>
              </a:lnSpc>
              <a:buFont typeface="Corbel" pitchFamily="34" charset="0"/>
              <a:buNone/>
            </a:pPr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Qui vend tel type de machines et à quel prix ?</a:t>
            </a:r>
          </a:p>
        </p:txBody>
      </p:sp>
    </p:spTree>
    <p:extLst>
      <p:ext uri="{BB962C8B-B14F-4D97-AF65-F5344CB8AC3E}">
        <p14:creationId xmlns:p14="http://schemas.microsoft.com/office/powerpoint/2010/main" val="80665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1" grpId="0"/>
      <p:bldP spid="9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quoi parle-t-on ?</a:t>
            </a:r>
          </a:p>
        </p:txBody>
      </p:sp>
      <p:pic>
        <p:nvPicPr>
          <p:cNvPr id="1026" name="Picture 2" descr="http://i.imgur.com/mgtB8eH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670" y="1375964"/>
            <a:ext cx="3698631" cy="17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k-mean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58" y="3720712"/>
            <a:ext cx="3898009" cy="198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969095"/>
              </p:ext>
            </p:extLst>
          </p:nvPr>
        </p:nvGraphicFramePr>
        <p:xfrm>
          <a:off x="915978" y="2155064"/>
          <a:ext cx="5164782" cy="365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Acrobat Document" r:id="rId6" imgW="5671645" imgH="4009988" progId="AcroExch.Document.DC">
                  <p:embed/>
                </p:oleObj>
              </mc:Choice>
              <mc:Fallback>
                <p:oleObj name="Acrobat Document" r:id="rId6" imgW="5671645" imgH="400998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5978" y="2155064"/>
                        <a:ext cx="5164782" cy="365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8002074" y="3100674"/>
            <a:ext cx="307375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3"/>
                </a:solidFill>
              </a:rPr>
              <a:t>Tableau de bord d’un responsable commercial : un coup d’œil suffit à comprendre</a:t>
            </a:r>
          </a:p>
          <a:p>
            <a:pPr algn="ctr"/>
            <a:r>
              <a:rPr lang="fr-FR" sz="1050" i="1" dirty="0">
                <a:hlinkClick r:id="rId8"/>
              </a:rPr>
              <a:t>Stephen Few via Plot.ly</a:t>
            </a:r>
            <a:endParaRPr lang="fr-FR" sz="1050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6851097" y="5602906"/>
            <a:ext cx="31323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3"/>
                </a:solidFill>
              </a:rPr>
              <a:t>Algorithme de segmentation utilisé en marketing</a:t>
            </a:r>
          </a:p>
          <a:p>
            <a:pPr algn="ctr"/>
            <a:r>
              <a:rPr lang="fr-FR" sz="1050" dirty="0">
                <a:solidFill>
                  <a:schemeClr val="accent3"/>
                </a:solidFill>
              </a:rPr>
              <a:t>(fréquence d’achat contre volume d’achat d’un type d’article)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965712" y="5836803"/>
            <a:ext cx="30737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3"/>
                </a:solidFill>
              </a:rPr>
              <a:t>Richesses contre espérance de vie (gapminder.org)</a:t>
            </a:r>
          </a:p>
        </p:txBody>
      </p:sp>
    </p:spTree>
    <p:extLst>
      <p:ext uri="{BB962C8B-B14F-4D97-AF65-F5344CB8AC3E}">
        <p14:creationId xmlns:p14="http://schemas.microsoft.com/office/powerpoint/2010/main" val="127791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183" y="502256"/>
            <a:ext cx="8515306" cy="567687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559637" y="1368830"/>
            <a:ext cx="2144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Exemple d’outil d’analyse de données hétérogènes</a:t>
            </a:r>
          </a:p>
          <a:p>
            <a:pPr algn="r"/>
            <a:endParaRPr lang="fr-FR" dirty="0">
              <a:solidFill>
                <a:schemeClr val="accent2">
                  <a:lumMod val="50000"/>
                </a:schemeClr>
              </a:solidFill>
            </a:endParaRPr>
          </a:p>
          <a:p>
            <a:pPr algn="r"/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(licence propriétaire)</a:t>
            </a:r>
          </a:p>
        </p:txBody>
      </p:sp>
      <p:pic>
        <p:nvPicPr>
          <p:cNvPr id="1026" name="Picture 2" descr="Résultat de recherche d'images pour &quot;tableau software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849" y="668084"/>
            <a:ext cx="2411471" cy="47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999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Méthodologie </a:t>
            </a:r>
            <a:r>
              <a:rPr lang="fr-FR" dirty="0"/>
              <a:t>BI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483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 versus data science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On entend beaucoup parler de la demande en « data </a:t>
            </a:r>
            <a:r>
              <a:rPr lang="fr-FR" dirty="0" err="1"/>
              <a:t>scientists</a:t>
            </a:r>
            <a:r>
              <a:rPr lang="fr-FR" dirty="0"/>
              <a:t> » aujourd’hui. Il y aurait même une importante pénurie en France.</a:t>
            </a:r>
          </a:p>
          <a:p>
            <a:endParaRPr lang="fr-FR" dirty="0"/>
          </a:p>
          <a:p>
            <a:r>
              <a:rPr lang="fr-FR" dirty="0"/>
              <a:t>Il est important de savoir que :</a:t>
            </a:r>
          </a:p>
          <a:p>
            <a:pPr lvl="1"/>
            <a:r>
              <a:rPr lang="fr-FR" dirty="0"/>
              <a:t>BI et DS incluent tous deux de créer des graphiques, de manipuler beaucoup de bases de données, de coder des scripts SQL ou du Python/R parfois,</a:t>
            </a:r>
          </a:p>
          <a:p>
            <a:pPr lvl="1"/>
            <a:r>
              <a:rPr lang="fr-FR" dirty="0"/>
              <a:t>DS suppose, en plus, d’avoir une approche scientifique dans l’utilisation de techniques statistiques avancées (prévision, clustering, machine </a:t>
            </a:r>
            <a:r>
              <a:rPr lang="fr-FR" dirty="0" err="1"/>
              <a:t>learning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363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 de la semaine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 est le menu ?</a:t>
            </a:r>
          </a:p>
        </p:txBody>
      </p:sp>
    </p:spTree>
    <p:extLst>
      <p:ext uri="{BB962C8B-B14F-4D97-AF65-F5344CB8AC3E}">
        <p14:creationId xmlns:p14="http://schemas.microsoft.com/office/powerpoint/2010/main" val="385753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922577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710176" y="6096000"/>
            <a:ext cx="9106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Cas pratiques parmi : résultats de la présidentielle, tweets de l’Elysée 2012-2017, passagers du Titanic, données socio-économiques des pays du monde depuis 1960, lancements nord-coréens...</a:t>
            </a:r>
          </a:p>
        </p:txBody>
      </p:sp>
    </p:spTree>
    <p:extLst>
      <p:ext uri="{BB962C8B-B14F-4D97-AF65-F5344CB8AC3E}">
        <p14:creationId xmlns:p14="http://schemas.microsoft.com/office/powerpoint/2010/main" val="1077223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de business intelligence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Quelques exemples</a:t>
            </a:r>
          </a:p>
        </p:txBody>
      </p:sp>
    </p:spTree>
    <p:extLst>
      <p:ext uri="{BB962C8B-B14F-4D97-AF65-F5344CB8AC3E}">
        <p14:creationId xmlns:p14="http://schemas.microsoft.com/office/powerpoint/2010/main" val="85876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L’aide à la décision : rendre ses données utiles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36232" y="2989809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dirty="0">
                <a:solidFill>
                  <a:schemeClr val="accent3"/>
                </a:solidFill>
              </a:rPr>
              <a:t>Visualisation/Création de tableaux de bords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004516" y="4453542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Définition d’indicateurs pertinents et que l’on peut calculer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432428" y="2338645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r">
              <a:buFont typeface="Corbel" pitchFamily="34" charset="0"/>
              <a:buNone/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Analyse statistique &amp; prévision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50835" y="5037507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r">
              <a:buFont typeface="Corbel" pitchFamily="34" charset="0"/>
              <a:buNone/>
            </a:pPr>
            <a:r>
              <a:rPr lang="fr-FR" dirty="0">
                <a:solidFill>
                  <a:schemeClr val="accent3"/>
                </a:solidFill>
              </a:rPr>
              <a:t>Optimisation automatique des processus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5252319" y="3531522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r">
              <a:buFont typeface="Corbel" pitchFamily="34" charset="0"/>
              <a:buNone/>
            </a:pP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Détection d’anomalies/aberrations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77142" y="5688670"/>
            <a:ext cx="5825836" cy="541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fr-FR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Organisation, récupération et nettoyage de données (souvent hétérogènes)</a:t>
            </a:r>
          </a:p>
        </p:txBody>
      </p:sp>
    </p:spTree>
    <p:extLst>
      <p:ext uri="{BB962C8B-B14F-4D97-AF65-F5344CB8AC3E}">
        <p14:creationId xmlns:p14="http://schemas.microsoft.com/office/powerpoint/2010/main" val="134513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02735 0.14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7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40079 0.392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9" y="19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32396 -0.0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98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00378 -0.3303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1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-0.43256 0.095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5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-0.00326 -0.393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Aujourd’hui…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9452268"/>
                  </p:ext>
                </p:extLst>
              </p:nvPr>
            </p:nvGraphicFramePr>
            <p:xfrm>
              <a:off x="1143000" y="2057400"/>
              <a:ext cx="9872663" cy="4038600"/>
            </p:xfrm>
            <a:graphic>
              <a:graphicData uri="http://schemas.microsoft.com/office/powerpoint/2016/summaryzoom">
                <psuz:summaryZm>
                  <psuz:summaryZmObj sectionId="{CD820961-015A-49E5-B600-1B4BEB4B61E5}">
                    <psuz:zmPr id="{399B2454-4DED-4EDB-8E7C-A3BF058B391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567" y="297755"/>
                          <a:ext cx="2961798" cy="16660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2D5C5B5-1066-4AE0-A0BB-C200D0D0359A}">
                    <psuz:zmPr id="{AB628EA1-DCB7-4D52-BD01-D3E7653A0D5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455432" y="297755"/>
                          <a:ext cx="2961798" cy="16660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87AEEE-FBB1-4BCF-8B9B-7BC662D6FC4B}">
                    <psuz:zmPr id="{0109397F-398B-4FA4-BED4-6EB41E8751DD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528297" y="297755"/>
                          <a:ext cx="2961798" cy="16660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F258FCD-D417-4FCC-9FE4-89A16C7DBE0D}">
                    <psuz:zmPr id="{EA80F464-8E02-4F85-B266-18578CA4A21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2567" y="2074833"/>
                          <a:ext cx="2961798" cy="16660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4D29209-810F-4537-AD4D-80E78EB5B098}">
                    <psuz:zmPr id="{78D5D2A8-7F3C-4FF3-9748-F3E064BC774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455432" y="2074833"/>
                          <a:ext cx="2961798" cy="16660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/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143000" y="2057400"/>
                <a:ext cx="9872663" cy="4038600"/>
                <a:chOff x="1143000" y="2057400"/>
                <a:chExt cx="9872663" cy="4038600"/>
              </a:xfrm>
            </p:grpSpPr>
            <p:pic>
              <p:nvPicPr>
                <p:cNvPr id="3" name="Imag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25567" y="2355155"/>
                  <a:ext cx="2961798" cy="166601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98432" y="2355155"/>
                  <a:ext cx="2961798" cy="166601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71297" y="2355155"/>
                  <a:ext cx="2961798" cy="166601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5567" y="4132233"/>
                  <a:ext cx="2961798" cy="166601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98432" y="4132233"/>
                  <a:ext cx="2961798" cy="166601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14484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7" name="Picture 2" descr="https://france-7e70.kxcdn.com/wp-content/uploads/2017/02/Quandrant_20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517" y="857675"/>
            <a:ext cx="5140669" cy="514066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fr-FR" sz="3200" dirty="0"/>
              <a:t>Magic Quadrant pour la BI - 2017</a:t>
            </a:r>
          </a:p>
        </p:txBody>
      </p:sp>
      <p:sp>
        <p:nvSpPr>
          <p:cNvPr id="3079" name="Content Placeholder 3078"/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fr-FR" sz="1600" dirty="0"/>
              <a:t>Chaque année, la société de conseil Gartner publie les résultats d’un sondage auprès des clients de la BI.</a:t>
            </a:r>
          </a:p>
          <a:p>
            <a:r>
              <a:rPr lang="fr-FR" sz="1600" dirty="0"/>
              <a:t>Cela concerne uniquement les produits “clés-en-main” : les briques open source “à assembler” sont donc exclues.</a:t>
            </a:r>
          </a:p>
        </p:txBody>
      </p:sp>
    </p:spTree>
    <p:extLst>
      <p:ext uri="{BB962C8B-B14F-4D97-AF65-F5344CB8AC3E}">
        <p14:creationId xmlns:p14="http://schemas.microsoft.com/office/powerpoint/2010/main" val="231464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fr-FR" sz="3200" dirty="0"/>
              <a:t>Magic Quadrant BI – de 2016 à 2017</a:t>
            </a:r>
          </a:p>
        </p:txBody>
      </p:sp>
      <p:sp>
        <p:nvSpPr>
          <p:cNvPr id="3079" name="Content Placeholder 3078"/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fr-FR" sz="1600" dirty="0"/>
              <a:t>Chaque année, la société de conseil Gartner publie les résultats d’un sondage auprès des clients de la BI.</a:t>
            </a:r>
          </a:p>
          <a:p>
            <a:r>
              <a:rPr lang="fr-FR" sz="1600" dirty="0"/>
              <a:t>Cela concerne uniquement les produits “clés-en-main” : les briques open source “à assembler” sont donc exclues.</a:t>
            </a:r>
          </a:p>
        </p:txBody>
      </p:sp>
      <p:pic>
        <p:nvPicPr>
          <p:cNvPr id="4098" name="Picture 2" descr="https://france-7e70.kxcdn.com/wp-content/uploads/2017/02/gartner-mv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5" y="609600"/>
            <a:ext cx="5857875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04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Tableau Software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fr-FR" dirty="0"/>
              <a:t>Quelques exemples en démo.</a:t>
            </a:r>
          </a:p>
          <a:p>
            <a:pPr>
              <a:lnSpc>
                <a:spcPct val="200000"/>
              </a:lnSpc>
            </a:pPr>
            <a:r>
              <a:rPr lang="fr-FR" dirty="0"/>
              <a:t>On en verra plus ce vendredi.</a:t>
            </a:r>
          </a:p>
        </p:txBody>
      </p:sp>
    </p:spTree>
    <p:extLst>
      <p:ext uri="{BB962C8B-B14F-4D97-AF65-F5344CB8AC3E}">
        <p14:creationId xmlns:p14="http://schemas.microsoft.com/office/powerpoint/2010/main" val="3294140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39710" y="622753"/>
            <a:ext cx="6548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Solutions open-source disponibles</a:t>
            </a:r>
          </a:p>
        </p:txBody>
      </p:sp>
      <p:pic>
        <p:nvPicPr>
          <p:cNvPr id="6" name="Picture 2" descr="Log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456" y="3118312"/>
            <a:ext cx="2037805" cy="42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pyth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324" y="1533275"/>
            <a:ext cx="1284352" cy="43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postgresql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839" y="3846138"/>
            <a:ext cx="675323" cy="62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plot.ly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500" y="2222979"/>
            <a:ext cx="616808" cy="68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thon dashboard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10" y="1431236"/>
            <a:ext cx="7565738" cy="41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910" y="1431236"/>
            <a:ext cx="537272" cy="41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tic.wixstatic.com/media/7388fe_bb90ff44a8fe4e349bc63213abd35db4~mv2.png/v1/fill/w_380,h_120,al_c,usm_0.66_1.00_0.01/7388fe_bb90ff44a8fe4e349bc63213abd35db4~m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002" y="4734383"/>
            <a:ext cx="1773356" cy="5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2le.net/wp-content/uploads/2011/01/mongo-db-huge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358" y="4971492"/>
            <a:ext cx="1278340" cy="42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oliverveits.files.wordpress.com/2016/11/kibana-logo-color-v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119" y="3793033"/>
            <a:ext cx="1013588" cy="9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blog.netapsys.fr/wp-content/uploads/2016/02/Elasticsearch-Logo-Color-V.jp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54" y="2222979"/>
            <a:ext cx="1352066" cy="70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9450456" y="5397605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(liste non exhaustive)</a:t>
            </a:r>
          </a:p>
        </p:txBody>
      </p:sp>
    </p:spTree>
    <p:extLst>
      <p:ext uri="{BB962C8B-B14F-4D97-AF65-F5344CB8AC3E}">
        <p14:creationId xmlns:p14="http://schemas.microsoft.com/office/powerpoint/2010/main" val="160295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Bases de python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faut bien commencer quelque-part.</a:t>
            </a:r>
          </a:p>
        </p:txBody>
      </p:sp>
    </p:spTree>
    <p:extLst>
      <p:ext uri="{BB962C8B-B14F-4D97-AF65-F5344CB8AC3E}">
        <p14:creationId xmlns:p14="http://schemas.microsoft.com/office/powerpoint/2010/main" val="3035142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Python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fr-FR" b="1" dirty="0"/>
              <a:t>Open source </a:t>
            </a:r>
            <a:r>
              <a:rPr lang="fr-FR" dirty="0"/>
              <a:t>avec une communauté très active</a:t>
            </a:r>
          </a:p>
          <a:p>
            <a:pPr>
              <a:lnSpc>
                <a:spcPct val="200000"/>
              </a:lnSpc>
            </a:pPr>
            <a:r>
              <a:rPr lang="fr-FR" dirty="0"/>
              <a:t>Langage de </a:t>
            </a:r>
            <a:r>
              <a:rPr lang="fr-FR" b="1" dirty="0"/>
              <a:t>script</a:t>
            </a:r>
            <a:r>
              <a:rPr lang="fr-FR" dirty="0"/>
              <a:t> : facile à développer et à mettre en œuvre</a:t>
            </a:r>
          </a:p>
          <a:p>
            <a:pPr>
              <a:lnSpc>
                <a:spcPct val="200000"/>
              </a:lnSpc>
            </a:pPr>
            <a:r>
              <a:rPr lang="fr-FR" dirty="0"/>
              <a:t>Modules </a:t>
            </a:r>
            <a:r>
              <a:rPr lang="fr-FR" b="1" dirty="0"/>
              <a:t>data science avancés </a:t>
            </a:r>
            <a:r>
              <a:rPr lang="fr-FR" dirty="0"/>
              <a:t>(pandas, </a:t>
            </a:r>
            <a:r>
              <a:rPr lang="fr-FR" dirty="0" err="1"/>
              <a:t>matplotlib</a:t>
            </a:r>
            <a:r>
              <a:rPr lang="fr-FR" dirty="0"/>
              <a:t>, plot.ly, </a:t>
            </a:r>
            <a:r>
              <a:rPr lang="fr-FR" dirty="0" err="1"/>
              <a:t>scikit-learn</a:t>
            </a:r>
            <a:r>
              <a:rPr lang="fr-FR" dirty="0"/>
              <a:t>)</a:t>
            </a:r>
          </a:p>
          <a:p>
            <a:pPr>
              <a:lnSpc>
                <a:spcPct val="200000"/>
              </a:lnSpc>
            </a:pPr>
            <a:r>
              <a:rPr lang="fr-FR" dirty="0"/>
              <a:t>S’</a:t>
            </a:r>
            <a:r>
              <a:rPr lang="fr-FR" b="1" dirty="0"/>
              <a:t>interface</a:t>
            </a:r>
            <a:r>
              <a:rPr lang="fr-FR" dirty="0"/>
              <a:t> avec beaucoup de </a:t>
            </a:r>
            <a:r>
              <a:rPr lang="fr-FR" b="1" dirty="0"/>
              <a:t>bases de données</a:t>
            </a:r>
          </a:p>
          <a:p>
            <a:pPr>
              <a:lnSpc>
                <a:spcPct val="200000"/>
              </a:lnSpc>
            </a:pPr>
            <a:r>
              <a:rPr lang="fr-FR" dirty="0"/>
              <a:t>NB : R est une autre option très utilisée par les statisticiens</a:t>
            </a:r>
          </a:p>
        </p:txBody>
      </p:sp>
    </p:spTree>
    <p:extLst>
      <p:ext uri="{BB962C8B-B14F-4D97-AF65-F5344CB8AC3E}">
        <p14:creationId xmlns:p14="http://schemas.microsoft.com/office/powerpoint/2010/main" val="2605576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Connaitre les bases de Python pour la manipulation de données</a:t>
            </a:r>
          </a:p>
          <a:p>
            <a:pPr>
              <a:lnSpc>
                <a:spcPct val="200000"/>
              </a:lnSpc>
            </a:pPr>
            <a:r>
              <a:rPr lang="fr-FR" dirty="0"/>
              <a:t>Savoir s’en servir par soi-même sur des cas pratiques</a:t>
            </a:r>
          </a:p>
        </p:txBody>
      </p:sp>
    </p:spTree>
    <p:extLst>
      <p:ext uri="{BB962C8B-B14F-4D97-AF65-F5344CB8AC3E}">
        <p14:creationId xmlns:p14="http://schemas.microsoft.com/office/powerpoint/2010/main" val="3651110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Python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Langage de </a:t>
            </a:r>
            <a:r>
              <a:rPr lang="fr-FR" b="1" dirty="0"/>
              <a:t>script</a:t>
            </a:r>
            <a:r>
              <a:rPr lang="fr-FR" dirty="0"/>
              <a:t>, orienté </a:t>
            </a:r>
            <a:r>
              <a:rPr lang="fr-FR" b="1" dirty="0"/>
              <a:t>objet</a:t>
            </a:r>
            <a:r>
              <a:rPr lang="fr-FR" dirty="0"/>
              <a:t>, doté d’un </a:t>
            </a:r>
            <a:r>
              <a:rPr lang="fr-FR" b="1" dirty="0"/>
              <a:t>typage dynamique fort</a:t>
            </a:r>
          </a:p>
          <a:p>
            <a:r>
              <a:rPr lang="fr-FR" dirty="0"/>
              <a:t>Très vastes utilisations possibles (centaines de modules/packages)</a:t>
            </a:r>
          </a:p>
          <a:p>
            <a:endParaRPr lang="fr-FR" dirty="0"/>
          </a:p>
          <a:p>
            <a:r>
              <a:rPr lang="fr-FR" dirty="0"/>
              <a:t>Créé par Guido Van </a:t>
            </a:r>
            <a:r>
              <a:rPr lang="fr-FR" dirty="0" err="1"/>
              <a:t>Rossum</a:t>
            </a:r>
            <a:r>
              <a:rPr lang="fr-FR" dirty="0"/>
              <a:t> en 1990</a:t>
            </a:r>
          </a:p>
          <a:p>
            <a:r>
              <a:rPr lang="fr-FR" b="1" dirty="0"/>
              <a:t>Open source</a:t>
            </a:r>
            <a:r>
              <a:rPr lang="fr-FR" dirty="0"/>
              <a:t>, gratuit, </a:t>
            </a:r>
            <a:r>
              <a:rPr lang="fr-FR" b="1" dirty="0"/>
              <a:t>multi </a:t>
            </a:r>
            <a:r>
              <a:rPr lang="fr-FR" b="1" dirty="0" err="1"/>
              <a:t>plate-formes</a:t>
            </a:r>
            <a:r>
              <a:rPr lang="fr-FR" b="1" dirty="0"/>
              <a:t> </a:t>
            </a:r>
          </a:p>
          <a:p>
            <a:endParaRPr lang="fr-FR" dirty="0"/>
          </a:p>
          <a:p>
            <a:r>
              <a:rPr lang="fr-FR" dirty="0"/>
              <a:t>Attention : 2 versions existent (2.7 et 3.5)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nous utiliserons 3.5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6246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Commençons à coder en Python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02920" indent="-457200">
              <a:lnSpc>
                <a:spcPct val="300000"/>
              </a:lnSpc>
              <a:buFont typeface="+mj-lt"/>
              <a:buAutoNum type="arabicPeriod"/>
            </a:pPr>
            <a:r>
              <a:rPr lang="fr-FR" dirty="0"/>
              <a:t>Dans une simple fenêtre de commande</a:t>
            </a:r>
          </a:p>
          <a:p>
            <a:pPr marL="502920" indent="-457200">
              <a:lnSpc>
                <a:spcPct val="300000"/>
              </a:lnSpc>
              <a:buFont typeface="+mj-lt"/>
              <a:buAutoNum type="arabicPeriod"/>
            </a:pPr>
            <a:r>
              <a:rPr lang="fr-FR" dirty="0"/>
              <a:t>Dans le </a:t>
            </a:r>
            <a:r>
              <a:rPr lang="fr-FR" dirty="0" err="1"/>
              <a:t>shell</a:t>
            </a:r>
            <a:r>
              <a:rPr lang="fr-FR" dirty="0"/>
              <a:t> </a:t>
            </a:r>
            <a:r>
              <a:rPr lang="fr-FR" dirty="0" err="1"/>
              <a:t>Ipython</a:t>
            </a:r>
            <a:endParaRPr lang="fr-FR" dirty="0"/>
          </a:p>
          <a:p>
            <a:pPr marL="502920" indent="-457200">
              <a:lnSpc>
                <a:spcPct val="300000"/>
              </a:lnSpc>
              <a:buFont typeface="+mj-lt"/>
              <a:buAutoNum type="arabicPeriod"/>
            </a:pPr>
            <a:r>
              <a:rPr lang="fr-FR" dirty="0"/>
              <a:t>Dans un fichier .</a:t>
            </a:r>
            <a:r>
              <a:rPr lang="fr-FR" dirty="0" err="1"/>
              <a:t>py</a:t>
            </a:r>
            <a:r>
              <a:rPr lang="fr-FR" dirty="0"/>
              <a:t> que l’on appelle ensuite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4067" r="7085" b="62933"/>
          <a:stretch/>
        </p:blipFill>
        <p:spPr>
          <a:xfrm>
            <a:off x="5882184" y="1965960"/>
            <a:ext cx="5850341" cy="8036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0038" t="8444" r="19888" b="64931"/>
          <a:stretch/>
        </p:blipFill>
        <p:spPr>
          <a:xfrm>
            <a:off x="4540295" y="3418730"/>
            <a:ext cx="7324160" cy="17583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5268491"/>
            <a:ext cx="2617689" cy="8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98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opérations basiques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274320" lvl="1" indent="0">
              <a:lnSpc>
                <a:spcPct val="200000"/>
              </a:lnSpc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(«Hello world!»)</a:t>
            </a:r>
          </a:p>
          <a:p>
            <a:pPr marL="274320" lvl="1" indent="0">
              <a:lnSpc>
                <a:spcPct val="200000"/>
              </a:lnSpc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(‘Hello world!’)</a:t>
            </a:r>
          </a:p>
          <a:p>
            <a:pPr marL="274320" lvl="1" indent="0">
              <a:lnSpc>
                <a:spcPct val="200000"/>
              </a:lnSpc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(4 + 3)</a:t>
            </a:r>
          </a:p>
          <a:p>
            <a:pPr marL="274320" lvl="1" indent="0">
              <a:lnSpc>
                <a:spcPct val="200000"/>
              </a:lnSpc>
              <a:buNone/>
            </a:pPr>
            <a:r>
              <a:rPr lang="fr-FR" dirty="0">
                <a:latin typeface="Consolas" panose="020B0609020204030204" pitchFamily="49" charset="0"/>
              </a:rPr>
              <a:t>a = 32 / 7.0</a:t>
            </a:r>
          </a:p>
          <a:p>
            <a:pPr marL="274320" lvl="1" indent="0">
              <a:lnSpc>
                <a:spcPct val="200000"/>
              </a:lnSpc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(a ** 2)</a:t>
            </a:r>
          </a:p>
        </p:txBody>
      </p:sp>
    </p:spTree>
    <p:extLst>
      <p:ext uri="{BB962C8B-B14F-4D97-AF65-F5344CB8AC3E}">
        <p14:creationId xmlns:p14="http://schemas.microsoft.com/office/powerpoint/2010/main" val="239876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 parcours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 années d’aide à la décision</a:t>
            </a:r>
          </a:p>
        </p:txBody>
      </p:sp>
    </p:spTree>
    <p:extLst>
      <p:ext uri="{BB962C8B-B14F-4D97-AF65-F5344CB8AC3E}">
        <p14:creationId xmlns:p14="http://schemas.microsoft.com/office/powerpoint/2010/main" val="405599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latin typeface="Consolas" panose="020B0609020204030204" pitchFamily="49" charset="0"/>
              </a:rPr>
              <a:t>int</a:t>
            </a:r>
            <a:r>
              <a:rPr lang="fr-FR" dirty="0"/>
              <a:t>, </a:t>
            </a:r>
            <a:r>
              <a:rPr lang="fr-FR" dirty="0" err="1">
                <a:latin typeface="Consolas" panose="020B0609020204030204" pitchFamily="49" charset="0"/>
              </a:rPr>
              <a:t>float</a:t>
            </a:r>
            <a:r>
              <a:rPr lang="fr-FR" dirty="0"/>
              <a:t>, </a:t>
            </a:r>
            <a:r>
              <a:rPr lang="fr-FR" dirty="0" err="1">
                <a:latin typeface="Consolas" panose="020B0609020204030204" pitchFamily="49" charset="0"/>
              </a:rPr>
              <a:t>complex</a:t>
            </a:r>
            <a:r>
              <a:rPr lang="fr-FR" dirty="0"/>
              <a:t>, </a:t>
            </a:r>
            <a:r>
              <a:rPr lang="fr-FR" dirty="0" err="1">
                <a:latin typeface="Consolas" panose="020B0609020204030204" pitchFamily="49" charset="0"/>
              </a:rPr>
              <a:t>bool</a:t>
            </a:r>
            <a:r>
              <a:rPr lang="fr-FR" dirty="0"/>
              <a:t> sont numériques</a:t>
            </a:r>
          </a:p>
          <a:p>
            <a:r>
              <a:rPr lang="fr-FR" dirty="0" err="1">
                <a:latin typeface="Consolas" panose="020B0609020204030204" pitchFamily="49" charset="0"/>
              </a:rPr>
              <a:t>str</a:t>
            </a:r>
            <a:r>
              <a:rPr lang="fr-FR" dirty="0"/>
              <a:t>, </a:t>
            </a:r>
            <a:r>
              <a:rPr lang="fr-FR" dirty="0">
                <a:latin typeface="Consolas" panose="020B0609020204030204" pitchFamily="49" charset="0"/>
              </a:rPr>
              <a:t>tuple</a:t>
            </a:r>
            <a:r>
              <a:rPr lang="fr-FR" dirty="0"/>
              <a:t>, </a:t>
            </a:r>
            <a:r>
              <a:rPr lang="fr-FR" dirty="0" err="1">
                <a:latin typeface="Consolas" panose="020B0609020204030204" pitchFamily="49" charset="0"/>
              </a:rPr>
              <a:t>list</a:t>
            </a:r>
            <a:r>
              <a:rPr lang="fr-FR" dirty="0"/>
              <a:t>, </a:t>
            </a:r>
            <a:r>
              <a:rPr lang="fr-FR" dirty="0" err="1">
                <a:latin typeface="Consolas" panose="020B0609020204030204" pitchFamily="49" charset="0"/>
              </a:rPr>
              <a:t>dict</a:t>
            </a:r>
            <a:r>
              <a:rPr lang="fr-FR" dirty="0"/>
              <a:t> sont itérables</a:t>
            </a:r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Essayez ce qui suit.</a:t>
            </a:r>
          </a:p>
          <a:p>
            <a:pPr marL="45720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for a in ‘bonjour’:</a:t>
            </a: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	</a:t>
            </a: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(a)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(‘ab’ + ‘cd’)</a:t>
            </a:r>
          </a:p>
        </p:txBody>
      </p:sp>
    </p:spTree>
    <p:extLst>
      <p:ext uri="{BB962C8B-B14F-4D97-AF65-F5344CB8AC3E}">
        <p14:creationId xmlns:p14="http://schemas.microsoft.com/office/powerpoint/2010/main" val="1997026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Essayons cela :</a:t>
            </a:r>
          </a:p>
          <a:p>
            <a:pPr marL="45720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H = 15</a:t>
            </a: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L = 10</a:t>
            </a: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S = H x L</a:t>
            </a:r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(S)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H = 2</a:t>
            </a:r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(S)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type(S)</a:t>
            </a:r>
          </a:p>
        </p:txBody>
      </p:sp>
    </p:spTree>
    <p:extLst>
      <p:ext uri="{BB962C8B-B14F-4D97-AF65-F5344CB8AC3E}">
        <p14:creationId xmlns:p14="http://schemas.microsoft.com/office/powerpoint/2010/main" val="4059241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Essayez cela :</a:t>
            </a:r>
          </a:p>
          <a:p>
            <a:pPr marL="45720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def</a:t>
            </a:r>
            <a:r>
              <a:rPr lang="fr-FR" dirty="0">
                <a:latin typeface="Consolas" panose="020B0609020204030204" pitchFamily="49" charset="0"/>
              </a:rPr>
              <a:t> aire(H, L):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S = H * L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return S</a:t>
            </a:r>
          </a:p>
          <a:p>
            <a:pPr marL="548640" lvl="2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(aire(15, 10))</a:t>
            </a:r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 err="1"/>
              <a:t>Rq</a:t>
            </a:r>
            <a:r>
              <a:rPr lang="fr-FR" dirty="0"/>
              <a:t> : vous avez déjà vu les fonctions </a:t>
            </a:r>
            <a:r>
              <a:rPr lang="fr-FR" dirty="0">
                <a:latin typeface="Consolas" panose="020B0609020204030204" pitchFamily="49" charset="0"/>
              </a:rPr>
              <a:t>type</a:t>
            </a:r>
            <a:r>
              <a:rPr lang="fr-FR" dirty="0"/>
              <a:t> et </a:t>
            </a: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463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Boucles </a:t>
            </a:r>
            <a:r>
              <a:rPr lang="fr-FR" dirty="0"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70000" lnSpcReduction="20000"/>
          </a:bodyPr>
          <a:lstStyle/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for 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 in [‘Pierre’, ‘Paul’, ‘Jacques’]:</a:t>
            </a:r>
          </a:p>
          <a:p>
            <a:pPr marL="548640" lvl="2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)</a:t>
            </a:r>
          </a:p>
          <a:p>
            <a:pPr marL="274320" lvl="1" indent="0">
              <a:buNone/>
            </a:pPr>
            <a:endParaRPr lang="fr-FR" dirty="0">
              <a:latin typeface="+mj-lt"/>
            </a:endParaRPr>
          </a:p>
          <a:p>
            <a:pPr marL="45720" indent="0">
              <a:buNone/>
            </a:pPr>
            <a:r>
              <a:rPr lang="fr-FR" dirty="0"/>
              <a:t>Puis</a:t>
            </a:r>
          </a:p>
          <a:p>
            <a:pPr marL="274320" lvl="1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for 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 in [‘Pierre’, ‘Paul’, ‘Jacques’]: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if 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 == ‘Paul’: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	continue</a:t>
            </a:r>
          </a:p>
          <a:p>
            <a:pPr marL="548640" lvl="2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)</a:t>
            </a:r>
          </a:p>
          <a:p>
            <a:pPr marL="274320" lvl="1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Puis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for 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 in [‘Pierre’, ‘Paul’, ‘Jacques’]: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if 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 == ‘Paul’:</a:t>
            </a:r>
          </a:p>
          <a:p>
            <a:pPr marL="548640" lvl="2" indent="0">
              <a:buNone/>
            </a:pPr>
            <a:r>
              <a:rPr lang="fr-FR" dirty="0">
                <a:latin typeface="Consolas" panose="020B0609020204030204" pitchFamily="49" charset="0"/>
              </a:rPr>
              <a:t>	break</a:t>
            </a:r>
          </a:p>
          <a:p>
            <a:pPr marL="548640" lvl="2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elem</a:t>
            </a:r>
            <a:r>
              <a:rPr lang="fr-FR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2676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Boucles </a:t>
            </a:r>
            <a:r>
              <a:rPr lang="fr-FR" dirty="0">
                <a:latin typeface="Consolas" panose="020B0609020204030204" pitchFamily="49" charset="0"/>
              </a:rPr>
              <a:t>for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Créez une liste </a:t>
            </a:r>
            <a:r>
              <a:rPr lang="fr-FR" dirty="0" err="1">
                <a:latin typeface="Consolas" panose="020B0609020204030204" pitchFamily="49" charset="0"/>
              </a:rPr>
              <a:t>ma_liste</a:t>
            </a:r>
            <a:r>
              <a:rPr lang="fr-FR" dirty="0">
                <a:latin typeface="Consolas" panose="020B0609020204030204" pitchFamily="49" charset="0"/>
              </a:rPr>
              <a:t> = [‘a’, ‘b’, ‘c’]</a:t>
            </a:r>
          </a:p>
          <a:p>
            <a:endParaRPr lang="fr-FR" dirty="0"/>
          </a:p>
          <a:p>
            <a:r>
              <a:rPr lang="fr-FR" dirty="0"/>
              <a:t>À l’aide d’un boucle, concaténez les éléments de la liste pour créer une chaîne de caractères </a:t>
            </a:r>
            <a:r>
              <a:rPr lang="fr-FR" dirty="0">
                <a:latin typeface="Consolas" panose="020B0609020204030204" pitchFamily="49" charset="0"/>
              </a:rPr>
              <a:t>‘abc’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120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Essayez cela :</a:t>
            </a:r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(«3.14» + 1.7)</a:t>
            </a:r>
          </a:p>
          <a:p>
            <a:pPr marL="45720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pi_str</a:t>
            </a:r>
            <a:r>
              <a:rPr lang="fr-FR" dirty="0">
                <a:latin typeface="Consolas" panose="020B0609020204030204" pitchFamily="49" charset="0"/>
              </a:rPr>
              <a:t> = «3.14»</a:t>
            </a:r>
          </a:p>
          <a:p>
            <a:pPr marL="4572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(type(</a:t>
            </a:r>
            <a:r>
              <a:rPr lang="fr-FR" dirty="0" err="1">
                <a:latin typeface="Consolas" panose="020B0609020204030204" pitchFamily="49" charset="0"/>
              </a:rPr>
              <a:t>pi_str</a:t>
            </a:r>
            <a:r>
              <a:rPr lang="fr-FR" dirty="0">
                <a:latin typeface="Consolas" panose="020B0609020204030204" pitchFamily="49" charset="0"/>
              </a:rPr>
              <a:t>))</a:t>
            </a:r>
          </a:p>
          <a:p>
            <a:pPr marL="4572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float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pi_str</a:t>
            </a:r>
            <a:r>
              <a:rPr lang="fr-FR" dirty="0">
                <a:latin typeface="Consolas" panose="020B0609020204030204" pitchFamily="49" charset="0"/>
              </a:rPr>
              <a:t>) + 1.7)</a:t>
            </a:r>
          </a:p>
        </p:txBody>
      </p:sp>
    </p:spTree>
    <p:extLst>
      <p:ext uri="{BB962C8B-B14F-4D97-AF65-F5344CB8AC3E}">
        <p14:creationId xmlns:p14="http://schemas.microsoft.com/office/powerpoint/2010/main" val="395930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Qu’avons-nous déjà appris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fr-FR" dirty="0"/>
              <a:t>En Python, </a:t>
            </a:r>
            <a:r>
              <a:rPr lang="fr-FR" u="sng" dirty="0"/>
              <a:t>TOUT EST UN OBJET</a:t>
            </a:r>
            <a:r>
              <a:rPr lang="fr-FR" dirty="0"/>
              <a:t> !</a:t>
            </a:r>
          </a:p>
          <a:p>
            <a:pPr>
              <a:lnSpc>
                <a:spcPct val="200000"/>
              </a:lnSpc>
            </a:pPr>
            <a:r>
              <a:rPr lang="fr-FR" dirty="0"/>
              <a:t>Tous les objets ont un type (</a:t>
            </a:r>
            <a:r>
              <a:rPr lang="fr-FR" dirty="0" err="1"/>
              <a:t>str</a:t>
            </a:r>
            <a:r>
              <a:rPr lang="fr-FR" dirty="0"/>
              <a:t>, </a:t>
            </a:r>
            <a:r>
              <a:rPr lang="fr-FR" dirty="0" err="1"/>
              <a:t>list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err="1"/>
              <a:t>float</a:t>
            </a:r>
            <a:r>
              <a:rPr lang="fr-FR" dirty="0"/>
              <a:t>, …).</a:t>
            </a:r>
          </a:p>
          <a:p>
            <a:pPr>
              <a:lnSpc>
                <a:spcPct val="200000"/>
              </a:lnSpc>
            </a:pPr>
            <a:r>
              <a:rPr lang="fr-FR" dirty="0"/>
              <a:t>Les listes et les chaînes de caractères sont des objets que l’ont peut parcourir.</a:t>
            </a:r>
          </a:p>
        </p:txBody>
      </p:sp>
    </p:spTree>
    <p:extLst>
      <p:ext uri="{BB962C8B-B14F-4D97-AF65-F5344CB8AC3E}">
        <p14:creationId xmlns:p14="http://schemas.microsoft.com/office/powerpoint/2010/main" val="1542667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 mots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cas pratique</a:t>
            </a:r>
          </a:p>
        </p:txBody>
      </p:sp>
    </p:spTree>
    <p:extLst>
      <p:ext uri="{BB962C8B-B14F-4D97-AF65-F5344CB8AC3E}">
        <p14:creationId xmlns:p14="http://schemas.microsoft.com/office/powerpoint/2010/main" val="4137987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question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Je souhaite avoir une fonction qui compte le nombre de </a:t>
            </a:r>
            <a:r>
              <a:rPr lang="fr-FR" dirty="0">
                <a:latin typeface="Consolas" panose="020B0609020204030204" pitchFamily="49" charset="0"/>
              </a:rPr>
              <a:t>‘a’</a:t>
            </a:r>
            <a:r>
              <a:rPr lang="fr-FR" dirty="0"/>
              <a:t> dans un mot.</a:t>
            </a:r>
          </a:p>
          <a:p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nvoyelles</a:t>
            </a:r>
            <a:r>
              <a:rPr lang="fr-FR" dirty="0">
                <a:latin typeface="Consolas" panose="020B0609020204030204" pitchFamily="49" charset="0"/>
              </a:rPr>
              <a:t>(‘San Francisco’)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</a:p>
          <a:p>
            <a:pPr marL="4572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45720" indent="0">
              <a:buNone/>
            </a:pPr>
            <a:r>
              <a:rPr lang="fr-FR" dirty="0">
                <a:sym typeface="Wingdings" panose="05000000000000000000" pitchFamily="2" charset="2"/>
              </a:rPr>
              <a:t>Tip : vous aurez besoin de la fonction </a:t>
            </a:r>
            <a:r>
              <a:rPr lang="fr-FR" dirty="0" err="1">
                <a:latin typeface="Consolas" panose="020B0609020204030204" pitchFamily="49" charset="0"/>
                <a:sym typeface="Wingdings" panose="05000000000000000000" pitchFamily="2" charset="2"/>
              </a:rPr>
              <a:t>lower</a:t>
            </a:r>
            <a:r>
              <a:rPr lang="fr-FR" dirty="0">
                <a:sym typeface="Wingdings" panose="05000000000000000000" pitchFamily="2" charset="2"/>
              </a:rPr>
              <a:t>, qui s’applique aux chaines de caractères.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5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listes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Très important !</a:t>
            </a:r>
          </a:p>
        </p:txBody>
      </p:sp>
    </p:spTree>
    <p:extLst>
      <p:ext uri="{BB962C8B-B14F-4D97-AF65-F5344CB8AC3E}">
        <p14:creationId xmlns:p14="http://schemas.microsoft.com/office/powerpoint/2010/main" val="375051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Compétences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36222" y="1965960"/>
            <a:ext cx="9872871" cy="4038600"/>
          </a:xfrm>
        </p:spPr>
        <p:txBody>
          <a:bodyPr anchor="ctr">
            <a:normAutofit lnSpcReduction="10000"/>
          </a:bodyPr>
          <a:lstStyle/>
          <a:p>
            <a:pPr marL="45720" indent="0">
              <a:lnSpc>
                <a:spcPct val="110000"/>
              </a:lnSpc>
              <a:buNone/>
            </a:pPr>
            <a:r>
              <a:rPr lang="fr-FR" dirty="0">
                <a:solidFill>
                  <a:schemeClr val="accent3"/>
                </a:solidFill>
              </a:rPr>
              <a:t>Gestion de projets informatiques orientés data (gestion d’équipe, </a:t>
            </a:r>
            <a:r>
              <a:rPr lang="fr-FR" dirty="0" err="1">
                <a:solidFill>
                  <a:schemeClr val="accent3"/>
                </a:solidFill>
              </a:rPr>
              <a:t>reporting</a:t>
            </a:r>
            <a:r>
              <a:rPr lang="fr-FR" dirty="0">
                <a:solidFill>
                  <a:schemeClr val="accent3"/>
                </a:solidFill>
              </a:rPr>
              <a:t>, planning, budget)</a:t>
            </a:r>
          </a:p>
          <a:p>
            <a:pPr marL="45720" indent="0">
              <a:lnSpc>
                <a:spcPct val="110000"/>
              </a:lnSpc>
              <a:buNone/>
            </a:pPr>
            <a:endParaRPr lang="fr-FR" dirty="0">
              <a:solidFill>
                <a:schemeClr val="accent3"/>
              </a:solidFill>
            </a:endParaRPr>
          </a:p>
          <a:p>
            <a:pPr marL="45720" indent="0">
              <a:lnSpc>
                <a:spcPct val="110000"/>
              </a:lnSpc>
              <a:buNone/>
            </a:pPr>
            <a:r>
              <a:rPr lang="fr-FR" dirty="0">
                <a:solidFill>
                  <a:schemeClr val="accent3"/>
                </a:solidFill>
              </a:rPr>
              <a:t>Ingénieur ENSTA-</a:t>
            </a:r>
            <a:r>
              <a:rPr lang="fr-FR" dirty="0" err="1">
                <a:solidFill>
                  <a:schemeClr val="accent3"/>
                </a:solidFill>
              </a:rPr>
              <a:t>ParisTech</a:t>
            </a:r>
            <a:r>
              <a:rPr lang="fr-FR" dirty="0">
                <a:solidFill>
                  <a:schemeClr val="accent3"/>
                </a:solidFill>
              </a:rPr>
              <a:t> en mathématiques appliquées</a:t>
            </a:r>
          </a:p>
          <a:p>
            <a:pPr marL="45720" indent="0">
              <a:lnSpc>
                <a:spcPct val="110000"/>
              </a:lnSpc>
              <a:buNone/>
            </a:pPr>
            <a:r>
              <a:rPr lang="fr-FR" dirty="0">
                <a:solidFill>
                  <a:schemeClr val="accent3"/>
                </a:solidFill>
              </a:rPr>
              <a:t>Docteur de l’</a:t>
            </a:r>
            <a:r>
              <a:rPr lang="fr-FR" dirty="0" err="1">
                <a:solidFill>
                  <a:schemeClr val="accent3"/>
                </a:solidFill>
              </a:rPr>
              <a:t>Univ</a:t>
            </a:r>
            <a:r>
              <a:rPr lang="fr-FR" dirty="0">
                <a:solidFill>
                  <a:schemeClr val="accent3"/>
                </a:solidFill>
              </a:rPr>
              <a:t>. Paris Est (Ecole des Ponts et Chaussées)</a:t>
            </a:r>
          </a:p>
          <a:p>
            <a:pPr marL="45720" indent="0">
              <a:lnSpc>
                <a:spcPct val="110000"/>
              </a:lnSpc>
              <a:buNone/>
            </a:pPr>
            <a:r>
              <a:rPr lang="fr-FR" dirty="0">
                <a:solidFill>
                  <a:schemeClr val="accent3"/>
                </a:solidFill>
              </a:rPr>
              <a:t>Data science : optimisation numérique, machine </a:t>
            </a:r>
            <a:r>
              <a:rPr lang="fr-FR" dirty="0" err="1">
                <a:solidFill>
                  <a:schemeClr val="accent3"/>
                </a:solidFill>
              </a:rPr>
              <a:t>learning</a:t>
            </a:r>
            <a:r>
              <a:rPr lang="fr-FR" dirty="0">
                <a:solidFill>
                  <a:schemeClr val="accent3"/>
                </a:solidFill>
              </a:rPr>
              <a:t>, statistiques</a:t>
            </a:r>
          </a:p>
          <a:p>
            <a:pPr marL="45720" indent="0">
              <a:lnSpc>
                <a:spcPct val="110000"/>
              </a:lnSpc>
              <a:buNone/>
            </a:pPr>
            <a:endParaRPr lang="fr-FR" dirty="0">
              <a:solidFill>
                <a:schemeClr val="accent3"/>
              </a:solidFill>
            </a:endParaRPr>
          </a:p>
          <a:p>
            <a:pPr marL="45720" indent="0">
              <a:lnSpc>
                <a:spcPct val="110000"/>
              </a:lnSpc>
              <a:buNone/>
            </a:pPr>
            <a:r>
              <a:rPr lang="fr-FR" dirty="0">
                <a:solidFill>
                  <a:schemeClr val="accent3"/>
                </a:solidFill>
              </a:rPr>
              <a:t>Programmation : Python (pandas, </a:t>
            </a:r>
            <a:r>
              <a:rPr lang="fr-FR" dirty="0" err="1">
                <a:solidFill>
                  <a:schemeClr val="accent3"/>
                </a:solidFill>
              </a:rPr>
              <a:t>numpy</a:t>
            </a:r>
            <a:r>
              <a:rPr lang="fr-FR" dirty="0">
                <a:solidFill>
                  <a:schemeClr val="accent3"/>
                </a:solidFill>
              </a:rPr>
              <a:t>, plot.ly), C/C++, SQL, R, HTML/CSS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2846" y="5436335"/>
            <a:ext cx="497839" cy="4978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2846" y="3869348"/>
            <a:ext cx="609604" cy="6096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2846" y="2035061"/>
            <a:ext cx="589277" cy="5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9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Ce sont des collections de valeurs.</a:t>
            </a:r>
          </a:p>
          <a:p>
            <a:r>
              <a:rPr lang="fr-FR" dirty="0"/>
              <a:t>Les valeurs peuvent être de n’importe quel type (même des listes !).</a:t>
            </a:r>
          </a:p>
          <a:p>
            <a:r>
              <a:rPr lang="fr-FR" dirty="0"/>
              <a:t>Les valeurs peuvent être de types différents</a:t>
            </a:r>
          </a:p>
          <a:p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ma_liste</a:t>
            </a:r>
            <a:r>
              <a:rPr lang="fr-FR" dirty="0">
                <a:latin typeface="Consolas" panose="020B0609020204030204" pitchFamily="49" charset="0"/>
              </a:rPr>
              <a:t> = [1.2, 4.3, ‘pierre’, [1, 2]]</a:t>
            </a: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type(</a:t>
            </a:r>
            <a:r>
              <a:rPr lang="fr-FR" dirty="0" err="1">
                <a:latin typeface="Consolas" panose="020B0609020204030204" pitchFamily="49" charset="0"/>
              </a:rPr>
              <a:t>ma_liste</a:t>
            </a:r>
            <a:r>
              <a:rPr lang="fr-FR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9752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faire avec des listes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parcourir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for x in [1, 2, ‘a’]:</a:t>
            </a:r>
          </a:p>
          <a:p>
            <a:pPr marL="548640" lvl="2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(x)</a:t>
            </a:r>
          </a:p>
          <a:p>
            <a:r>
              <a:rPr lang="fr-FR" dirty="0"/>
              <a:t>Les compléter</a:t>
            </a:r>
          </a:p>
          <a:p>
            <a:pPr marL="274320" lvl="1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([‘a’, ‘b’].append(‘c’))</a:t>
            </a:r>
            <a:r>
              <a:rPr lang="fr-FR" dirty="0"/>
              <a:t> ou </a:t>
            </a: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([‘a’, ‘b] + [‘c’])</a:t>
            </a:r>
          </a:p>
          <a:p>
            <a:r>
              <a:rPr lang="fr-FR" dirty="0"/>
              <a:t>Les analyser</a:t>
            </a:r>
          </a:p>
          <a:p>
            <a:pPr marL="274320" lvl="1" indent="0">
              <a:buNone/>
            </a:pPr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print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len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ma_liste</a:t>
            </a:r>
            <a:r>
              <a:rPr lang="fr-FR" dirty="0"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168852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Nouvelle question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Je souhaite avoir une fonction qui compte le nombre de </a:t>
            </a:r>
            <a:r>
              <a:rPr lang="fr-FR" b="1" u="sng" dirty="0"/>
              <a:t>voyelles</a:t>
            </a:r>
            <a:r>
              <a:rPr lang="fr-FR" dirty="0"/>
              <a:t> dans un mot.</a:t>
            </a:r>
          </a:p>
          <a:p>
            <a:endParaRPr lang="fr-FR" dirty="0"/>
          </a:p>
          <a:p>
            <a:pPr marL="274320" lvl="1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nvoyelles</a:t>
            </a:r>
            <a:r>
              <a:rPr lang="fr-FR" dirty="0">
                <a:latin typeface="Consolas" panose="020B0609020204030204" pitchFamily="49" charset="0"/>
              </a:rPr>
              <a:t>(‘San Francisco’)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4121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fr-FR"/>
              <a:t>Sélection dans 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fr-FR" dirty="0"/>
              <a:t>La sélection se fait par des </a:t>
            </a:r>
            <a:r>
              <a:rPr lang="fr-FR" dirty="0" err="1"/>
              <a:t>brackets</a:t>
            </a:r>
            <a:r>
              <a:rPr lang="fr-FR" dirty="0"/>
              <a:t> </a:t>
            </a:r>
            <a:r>
              <a:rPr lang="fr-FR" dirty="0">
                <a:latin typeface="Consolas" panose="020B0609020204030204" pitchFamily="49" charset="0"/>
              </a:rPr>
              <a:t>[]</a:t>
            </a:r>
            <a:r>
              <a:rPr lang="fr-FR" dirty="0"/>
              <a:t>.</a:t>
            </a:r>
          </a:p>
          <a:p>
            <a:r>
              <a:rPr lang="fr-FR" dirty="0"/>
              <a:t>L’indexation commence à zéro.</a:t>
            </a:r>
          </a:p>
          <a:p>
            <a:r>
              <a:rPr lang="fr-FR" dirty="0"/>
              <a:t>On peut sélectionner une plage avec ‘</a:t>
            </a:r>
            <a:r>
              <a:rPr lang="fr-FR" dirty="0" err="1">
                <a:latin typeface="Consolas" panose="020B0609020204030204" pitchFamily="49" charset="0"/>
              </a:rPr>
              <a:t>début:fin</a:t>
            </a:r>
            <a:r>
              <a:rPr lang="fr-FR" dirty="0"/>
              <a:t>’.</a:t>
            </a:r>
          </a:p>
          <a:p>
            <a:r>
              <a:rPr lang="fr-FR" dirty="0"/>
              <a:t>Attention : la plage </a:t>
            </a:r>
            <a:r>
              <a:rPr lang="fr-FR" dirty="0">
                <a:latin typeface="Consolas" panose="020B0609020204030204" pitchFamily="49" charset="0"/>
              </a:rPr>
              <a:t>3:7</a:t>
            </a:r>
            <a:r>
              <a:rPr lang="fr-FR" dirty="0"/>
              <a:t> rend les nombre de 3 à 7 </a:t>
            </a:r>
            <a:r>
              <a:rPr lang="fr-FR" u="sng" dirty="0"/>
              <a:t>exclus</a:t>
            </a:r>
            <a:r>
              <a:rPr lang="fr-FR" dirty="0"/>
              <a:t>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79693"/>
            <a:ext cx="8228500" cy="24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76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Sélection dans les listes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Autre « truc » pratique : </a:t>
            </a:r>
            <a:r>
              <a:rPr lang="fr-FR" dirty="0" err="1">
                <a:latin typeface="Consolas" panose="020B0609020204030204" pitchFamily="49" charset="0"/>
              </a:rPr>
              <a:t>maliste</a:t>
            </a:r>
            <a:r>
              <a:rPr lang="fr-FR" dirty="0">
                <a:latin typeface="Consolas" panose="020B0609020204030204" pitchFamily="49" charset="0"/>
              </a:rPr>
              <a:t>[-1]</a:t>
            </a:r>
            <a:r>
              <a:rPr lang="fr-FR" dirty="0"/>
              <a:t> ou encore </a:t>
            </a:r>
            <a:r>
              <a:rPr lang="fr-FR" dirty="0" err="1">
                <a:latin typeface="Consolas" panose="020B0609020204030204" pitchFamily="49" charset="0"/>
              </a:rPr>
              <a:t>ma_liste</a:t>
            </a:r>
            <a:r>
              <a:rPr lang="fr-FR" dirty="0">
                <a:latin typeface="Consolas" panose="020B0609020204030204" pitchFamily="49" charset="0"/>
              </a:rPr>
              <a:t>[-5:]</a:t>
            </a:r>
          </a:p>
        </p:txBody>
      </p:sp>
    </p:spTree>
    <p:extLst>
      <p:ext uri="{BB962C8B-B14F-4D97-AF65-F5344CB8AC3E}">
        <p14:creationId xmlns:p14="http://schemas.microsoft.com/office/powerpoint/2010/main" val="3470734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Modifications de listes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613012"/>
          </a:xfrm>
        </p:spPr>
        <p:txBody>
          <a:bodyPr/>
          <a:lstStyle/>
          <a:p>
            <a:pPr marL="45720" indent="0">
              <a:buNone/>
            </a:pPr>
            <a:r>
              <a:rPr lang="fr-FR" dirty="0" err="1">
                <a:latin typeface="Consolas" panose="020B0609020204030204" pitchFamily="49" charset="0"/>
              </a:rPr>
              <a:t>maliste</a:t>
            </a:r>
            <a:r>
              <a:rPr lang="fr-FR" dirty="0">
                <a:latin typeface="Consolas" panose="020B0609020204030204" pitchFamily="49" charset="0"/>
              </a:rPr>
              <a:t>[5] = ‘</a:t>
            </a:r>
            <a:r>
              <a:rPr lang="fr-FR" dirty="0" err="1">
                <a:latin typeface="Consolas" panose="020B0609020204030204" pitchFamily="49" charset="0"/>
              </a:rPr>
              <a:t>autre_chose</a:t>
            </a:r>
            <a:r>
              <a:rPr lang="fr-FR" dirty="0">
                <a:latin typeface="Consolas" panose="020B0609020204030204" pitchFamily="49" charset="0"/>
              </a:rPr>
              <a:t>’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3000375"/>
            <a:ext cx="10277475" cy="85725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1143000" y="4892040"/>
            <a:ext cx="9872871" cy="613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fr-FR" dirty="0" err="1">
                <a:latin typeface="Consolas" panose="020B0609020204030204" pitchFamily="49" charset="0"/>
              </a:rPr>
              <a:t>del</a:t>
            </a:r>
            <a:r>
              <a:rPr lang="fr-FR" dirty="0">
                <a:latin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</a:rPr>
              <a:t>maliste</a:t>
            </a:r>
            <a:r>
              <a:rPr lang="fr-FR" dirty="0">
                <a:latin typeface="Consolas" panose="020B0609020204030204" pitchFamily="49" charset="0"/>
              </a:rPr>
              <a:t>[5])</a:t>
            </a:r>
          </a:p>
        </p:txBody>
      </p:sp>
    </p:spTree>
    <p:extLst>
      <p:ext uri="{BB962C8B-B14F-4D97-AF65-F5344CB8AC3E}">
        <p14:creationId xmlns:p14="http://schemas.microsoft.com/office/powerpoint/2010/main" val="4082514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L’objet « liste » est en fait une référence.</a:t>
            </a:r>
          </a:p>
          <a:p>
            <a:r>
              <a:rPr lang="fr-FR" dirty="0"/>
              <a:t>Quand on copie une liste, on ne copie pas son contenu mais l’adresse du contenu.</a:t>
            </a:r>
          </a:p>
          <a:p>
            <a:r>
              <a:rPr lang="fr-FR" dirty="0"/>
              <a:t>Exemple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35" y="3972820"/>
            <a:ext cx="102870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4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Qu’avons-nous déjà appris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Vous savez maintenant créer, manipuler, modifier des listes.</a:t>
            </a:r>
          </a:p>
        </p:txBody>
      </p:sp>
    </p:spTree>
    <p:extLst>
      <p:ext uri="{BB962C8B-B14F-4D97-AF65-F5344CB8AC3E}">
        <p14:creationId xmlns:p14="http://schemas.microsoft.com/office/powerpoint/2010/main" val="12167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dictionnaires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Très utiles !</a:t>
            </a:r>
          </a:p>
        </p:txBody>
      </p:sp>
    </p:spTree>
    <p:extLst>
      <p:ext uri="{BB962C8B-B14F-4D97-AF65-F5344CB8AC3E}">
        <p14:creationId xmlns:p14="http://schemas.microsoft.com/office/powerpoint/2010/main" val="1657445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aux dictionnaires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vous connaissez le format JSON, alors vous connaissez les dictionnaires en Python.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91" y="2999185"/>
            <a:ext cx="8921087" cy="2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EDF – Paris et Auckland – 2007 à 2012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Département « Optimisation et statistiques » du centre R&amp;D de Clamart</a:t>
            </a:r>
          </a:p>
          <a:p>
            <a:r>
              <a:rPr lang="fr-FR" dirty="0"/>
              <a:t>Poste d’ingénieur-chercheur en optimisation numérique</a:t>
            </a:r>
          </a:p>
        </p:txBody>
      </p:sp>
      <p:pic>
        <p:nvPicPr>
          <p:cNvPr id="3074" name="Picture 2" descr="Résultat de recherche d'images pour &quot;edf optimisation long terme court term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50" y="2983523"/>
            <a:ext cx="4149969" cy="311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335150" y="6139492"/>
            <a:ext cx="3590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3"/>
                </a:solidFill>
              </a:rPr>
              <a:t>Rôle de l’optimisation et des statistiques chez EDF</a:t>
            </a:r>
          </a:p>
        </p:txBody>
      </p:sp>
      <p:pic>
        <p:nvPicPr>
          <p:cNvPr id="3076" name="Picture 4" descr="Résultat de recherche d'images pour &quot;edf p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4" y="414840"/>
            <a:ext cx="872795" cy="38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76777" y="3301285"/>
            <a:ext cx="4713668" cy="286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Algorithmes de gestion optimale de barrages hydro-électriques (&gt;500)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Prise en compte des incertitudes : demande, prix, température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Assistance aux décisions d’investissement dans les réseaux électriques (partenariat avec Auckland)</a:t>
            </a:r>
          </a:p>
        </p:txBody>
      </p:sp>
    </p:spTree>
    <p:extLst>
      <p:ext uri="{BB962C8B-B14F-4D97-AF65-F5344CB8AC3E}">
        <p14:creationId xmlns:p14="http://schemas.microsoft.com/office/powerpoint/2010/main" val="3275857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aux dictionnaires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Sur l’exemple des villes, construisez un dictionnaire dont les clés sont ls villes et les valeurs sont leur superficie.</a:t>
            </a:r>
          </a:p>
          <a:p>
            <a:endParaRPr lang="fr-FR" dirty="0"/>
          </a:p>
          <a:p>
            <a:r>
              <a:rPr lang="fr-FR" dirty="0"/>
              <a:t>Ensuite, interrogez le dictionnaire pour trouver la superficie de Nantes</a:t>
            </a:r>
          </a:p>
        </p:txBody>
      </p:sp>
    </p:spTree>
    <p:extLst>
      <p:ext uri="{BB962C8B-B14F-4D97-AF65-F5344CB8AC3E}">
        <p14:creationId xmlns:p14="http://schemas.microsoft.com/office/powerpoint/2010/main" val="4281941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Qu’avons-nous déjà appris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En plus des listes, vous connaissez maintenant les dictionnaires, qui permettent de représenter des données plus complexes.</a:t>
            </a:r>
          </a:p>
        </p:txBody>
      </p:sp>
    </p:spTree>
    <p:extLst>
      <p:ext uri="{BB962C8B-B14F-4D97-AF65-F5344CB8AC3E}">
        <p14:creationId xmlns:p14="http://schemas.microsoft.com/office/powerpoint/2010/main" val="3917505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moins important que le reste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5377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fonctions sont partout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Besoin d’aide sur une fonction ?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>
                <a:latin typeface="Consolas" panose="020B0609020204030204" pitchFamily="49" charset="0"/>
                <a:sym typeface="Wingdings" panose="05000000000000000000" pitchFamily="2" charset="2"/>
              </a:rPr>
              <a:t>help(</a:t>
            </a:r>
            <a:r>
              <a:rPr lang="fr-FR" dirty="0" err="1">
                <a:latin typeface="Consolas" panose="020B0609020204030204" pitchFamily="49" charset="0"/>
                <a:sym typeface="Wingdings" panose="05000000000000000000" pitchFamily="2" charset="2"/>
              </a:rPr>
              <a:t>nom_de_la_fonction</a:t>
            </a:r>
            <a:r>
              <a:rPr lang="fr-FR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fr-FR" dirty="0">
                <a:sym typeface="Wingdings" panose="05000000000000000000" pitchFamily="2" charset="2"/>
              </a:rPr>
              <a:t>Elles ont souvent des arguments optionnels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0" y="3054301"/>
            <a:ext cx="103441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83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Arguments optionnels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693795"/>
            <a:ext cx="9872663" cy="27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1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Certaines fonctions sont directement « attachées » aux objets que vous manipulez.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Utilisez la touche TAB après </a:t>
            </a:r>
            <a:r>
              <a:rPr lang="fr-FR" dirty="0">
                <a:latin typeface="Consolas" panose="020B0609020204030204" pitchFamily="49" charset="0"/>
              </a:rPr>
              <a:t>superficies.</a:t>
            </a:r>
            <a:r>
              <a:rPr lang="fr-FR" dirty="0"/>
              <a:t> pour voir la liste des méthodes disponibles.</a:t>
            </a:r>
          </a:p>
          <a:p>
            <a:r>
              <a:rPr lang="fr-FR" dirty="0"/>
              <a:t>Les méthodes fonctionnent exactement comme les fonctions.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85" y="2889445"/>
            <a:ext cx="10325100" cy="647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85" y="5168591"/>
            <a:ext cx="103155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92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Les méthodes disponibles varient en fonction du type de l’objet concerné.</a:t>
            </a:r>
          </a:p>
          <a:p>
            <a:endParaRPr lang="fr-FR" dirty="0"/>
          </a:p>
          <a:p>
            <a:r>
              <a:rPr lang="fr-FR" dirty="0"/>
              <a:t>Dans </a:t>
            </a:r>
            <a:r>
              <a:rPr lang="fr-FR" dirty="0" err="1"/>
              <a:t>IPython</a:t>
            </a:r>
            <a:r>
              <a:rPr lang="fr-FR" dirty="0"/>
              <a:t>, on peut accéder à la liste des méthodes disponibles pour un objet </a:t>
            </a:r>
            <a:r>
              <a:rPr lang="fr-FR" dirty="0" err="1"/>
              <a:t>grâceà</a:t>
            </a:r>
            <a:r>
              <a:rPr lang="fr-FR" dirty="0"/>
              <a:t> l’</a:t>
            </a:r>
            <a:r>
              <a:rPr lang="fr-FR" dirty="0" err="1"/>
              <a:t>autocomplétion</a:t>
            </a:r>
            <a:r>
              <a:rPr lang="fr-FR" dirty="0"/>
              <a:t> (&lt;TAB&gt;).</a:t>
            </a:r>
          </a:p>
        </p:txBody>
      </p:sp>
    </p:spTree>
    <p:extLst>
      <p:ext uri="{BB962C8B-B14F-4D97-AF65-F5344CB8AC3E}">
        <p14:creationId xmlns:p14="http://schemas.microsoft.com/office/powerpoint/2010/main" val="17896145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packages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Organiser ses outils et profiter de la communauté</a:t>
            </a:r>
          </a:p>
        </p:txBody>
      </p:sp>
    </p:spTree>
    <p:extLst>
      <p:ext uri="{BB962C8B-B14F-4D97-AF65-F5344CB8AC3E}">
        <p14:creationId xmlns:p14="http://schemas.microsoft.com/office/powerpoint/2010/main" val="4129536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 quoi servent les packages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576618"/>
          </a:xfrm>
        </p:spPr>
        <p:txBody>
          <a:bodyPr/>
          <a:lstStyle/>
          <a:p>
            <a:r>
              <a:rPr lang="fr-FR" dirty="0"/>
              <a:t>Dans 95% des cas, vous n’êtes pas le premier à vous poser cette question…</a:t>
            </a:r>
          </a:p>
        </p:txBody>
      </p:sp>
      <p:sp>
        <p:nvSpPr>
          <p:cNvPr id="4" name="Rectangle : coins arrondis 3"/>
          <p:cNvSpPr/>
          <p:nvPr/>
        </p:nvSpPr>
        <p:spPr>
          <a:xfrm>
            <a:off x="423080" y="4210335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Requests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Célèbre librairie HTTP</a:t>
            </a:r>
          </a:p>
        </p:txBody>
      </p:sp>
      <p:sp>
        <p:nvSpPr>
          <p:cNvPr id="5" name="Rectangle : coins arrondis 4"/>
          <p:cNvSpPr/>
          <p:nvPr/>
        </p:nvSpPr>
        <p:spPr>
          <a:xfrm>
            <a:off x="5274859" y="3004782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NumPy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Pour le calcul numérique (vecteurs, matrices, …)</a:t>
            </a:r>
          </a:p>
        </p:txBody>
      </p:sp>
      <p:sp>
        <p:nvSpPr>
          <p:cNvPr id="6" name="Rectangle : coins arrondis 5"/>
          <p:cNvSpPr/>
          <p:nvPr/>
        </p:nvSpPr>
        <p:spPr>
          <a:xfrm>
            <a:off x="2572603" y="5261213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Scrapy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Vous simplifie le </a:t>
            </a:r>
            <a:r>
              <a:rPr lang="fr-FR" sz="1400" dirty="0" err="1"/>
              <a:t>scraping</a:t>
            </a:r>
            <a:endParaRPr lang="fr-FR" sz="1400" dirty="0"/>
          </a:p>
        </p:txBody>
      </p:sp>
      <p:sp>
        <p:nvSpPr>
          <p:cNvPr id="7" name="Rectangle : coins arrondis 6"/>
          <p:cNvSpPr/>
          <p:nvPr/>
        </p:nvSpPr>
        <p:spPr>
          <a:xfrm>
            <a:off x="6489509" y="5370395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BeautifulSoup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 err="1"/>
              <a:t>Parsing</a:t>
            </a:r>
            <a:r>
              <a:rPr lang="fr-FR" sz="1400" dirty="0"/>
              <a:t> XML et HTML</a:t>
            </a:r>
          </a:p>
        </p:txBody>
      </p:sp>
      <p:sp>
        <p:nvSpPr>
          <p:cNvPr id="8" name="Rectangle : coins arrondis 7"/>
          <p:cNvSpPr/>
          <p:nvPr/>
        </p:nvSpPr>
        <p:spPr>
          <a:xfrm>
            <a:off x="7440158" y="4245137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pandas</a:t>
            </a:r>
          </a:p>
          <a:p>
            <a:pPr algn="ctr"/>
            <a:r>
              <a:rPr lang="fr-FR" sz="1400" dirty="0"/>
              <a:t>Stockage et manipulation de données structurées</a:t>
            </a:r>
          </a:p>
        </p:txBody>
      </p:sp>
      <p:sp>
        <p:nvSpPr>
          <p:cNvPr id="9" name="Rectangle : coins arrondis 8"/>
          <p:cNvSpPr/>
          <p:nvPr/>
        </p:nvSpPr>
        <p:spPr>
          <a:xfrm>
            <a:off x="3787253" y="4164843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matplotlib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Librairie graphique pour data </a:t>
            </a:r>
            <a:r>
              <a:rPr lang="fr-FR" sz="1400" dirty="0" err="1"/>
              <a:t>scientists</a:t>
            </a:r>
            <a:endParaRPr lang="fr-FR" sz="1400" dirty="0"/>
          </a:p>
        </p:txBody>
      </p:sp>
      <p:sp>
        <p:nvSpPr>
          <p:cNvPr id="10" name="Rectangle : coins arrondis 9"/>
          <p:cNvSpPr/>
          <p:nvPr/>
        </p:nvSpPr>
        <p:spPr>
          <a:xfrm>
            <a:off x="9275928" y="3004782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datetime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Gestion des dates et des calendriers</a:t>
            </a:r>
          </a:p>
        </p:txBody>
      </p:sp>
      <p:sp>
        <p:nvSpPr>
          <p:cNvPr id="11" name="Rectangle : coins arrondis 10"/>
          <p:cNvSpPr/>
          <p:nvPr/>
        </p:nvSpPr>
        <p:spPr>
          <a:xfrm>
            <a:off x="1542198" y="3004782"/>
            <a:ext cx="242930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Consolas" panose="020B0609020204030204" pitchFamily="49" charset="0"/>
              </a:rPr>
              <a:t>json</a:t>
            </a:r>
            <a:endParaRPr lang="fr-FR" dirty="0">
              <a:latin typeface="Consolas" panose="020B0609020204030204" pitchFamily="49" charset="0"/>
            </a:endParaRPr>
          </a:p>
          <a:p>
            <a:pPr algn="ctr"/>
            <a:r>
              <a:rPr lang="fr-FR" sz="1400" dirty="0"/>
              <a:t>Manipuler des fichiers au format JSON</a:t>
            </a:r>
          </a:p>
        </p:txBody>
      </p:sp>
    </p:spTree>
    <p:extLst>
      <p:ext uri="{BB962C8B-B14F-4D97-AF65-F5344CB8AC3E}">
        <p14:creationId xmlns:p14="http://schemas.microsoft.com/office/powerpoint/2010/main" val="13706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les utiliser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Vérifiez s’ils sont disponibles</a:t>
            </a:r>
          </a:p>
          <a:p>
            <a:pPr marL="274320" lvl="1" indent="0">
              <a:buNone/>
            </a:pPr>
            <a:endParaRPr lang="fr-FR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fr-FR" dirty="0">
                <a:latin typeface="Consolas" panose="020B0609020204030204" pitchFamily="49" charset="0"/>
              </a:rPr>
              <a:t>import </a:t>
            </a:r>
            <a:r>
              <a:rPr lang="fr-FR" dirty="0" err="1">
                <a:latin typeface="Consolas" panose="020B0609020204030204" pitchFamily="49" charset="0"/>
              </a:rPr>
              <a:t>nom_du_module</a:t>
            </a:r>
            <a:endParaRPr lang="fr-FR" dirty="0">
              <a:latin typeface="Consolas" panose="020B0609020204030204" pitchFamily="49" charset="0"/>
            </a:endParaRPr>
          </a:p>
          <a:p>
            <a:endParaRPr lang="fr-FR" dirty="0"/>
          </a:p>
          <a:p>
            <a:r>
              <a:rPr lang="fr-FR" dirty="0"/>
              <a:t>Si erreur, alors utilisez le gestionnaire de paquets </a:t>
            </a:r>
            <a:r>
              <a:rPr lang="fr-FR" dirty="0" err="1"/>
              <a:t>pip</a:t>
            </a:r>
            <a:r>
              <a:rPr lang="fr-FR" dirty="0"/>
              <a:t> pour l’installer</a:t>
            </a:r>
          </a:p>
          <a:p>
            <a:pPr lvl="1"/>
            <a:r>
              <a:rPr lang="fr-FR" dirty="0">
                <a:hlinkClick r:id="rId2"/>
              </a:rPr>
              <a:t>http://pip.readthedocs.org/en/stable/installing/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Téléchargez get-pip.py</a:t>
            </a:r>
          </a:p>
          <a:p>
            <a:pPr lvl="1"/>
            <a:r>
              <a:rPr lang="fr-FR" dirty="0"/>
              <a:t>Lancez </a:t>
            </a:r>
            <a:r>
              <a:rPr lang="fr-FR" dirty="0">
                <a:latin typeface="Consolas" panose="020B0609020204030204" pitchFamily="49" charset="0"/>
              </a:rPr>
              <a:t>python3 get-pip.py</a:t>
            </a:r>
          </a:p>
          <a:p>
            <a:pPr lvl="1"/>
            <a:r>
              <a:rPr lang="fr-FR" dirty="0"/>
              <a:t>Puis </a:t>
            </a:r>
            <a:r>
              <a:rPr lang="fr-FR" dirty="0">
                <a:latin typeface="Consolas" panose="020B0609020204030204" pitchFamily="49" charset="0"/>
              </a:rPr>
              <a:t>pip3 </a:t>
            </a:r>
            <a:r>
              <a:rPr lang="fr-FR" dirty="0" err="1">
                <a:latin typeface="Consolas" panose="020B0609020204030204" pitchFamily="49" charset="0"/>
              </a:rPr>
              <a:t>install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nom_du_module</a:t>
            </a:r>
            <a:endParaRPr lang="fr-F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3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Artelys</a:t>
            </a:r>
            <a:r>
              <a:rPr lang="fr-FR" dirty="0"/>
              <a:t> – Paris – de 2012 à 2016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243885"/>
          </a:xfrm>
        </p:spPr>
        <p:txBody>
          <a:bodyPr anchor="ctr"/>
          <a:lstStyle/>
          <a:p>
            <a:r>
              <a:rPr lang="fr-FR" dirty="0" err="1"/>
              <a:t>Artelys</a:t>
            </a:r>
            <a:r>
              <a:rPr lang="fr-FR" dirty="0"/>
              <a:t> est une société parisienne d’édition logicielle et de conseil.</a:t>
            </a:r>
          </a:p>
          <a:p>
            <a:r>
              <a:rPr lang="fr-FR" dirty="0"/>
              <a:t>Débuté comme consultant, puis chef de projet puis directeur de projets.</a:t>
            </a:r>
          </a:p>
        </p:txBody>
      </p:sp>
      <p:pic>
        <p:nvPicPr>
          <p:cNvPr id="2050" name="Picture 2" descr="https://www.artelys.com/uploads/images/softwares/Super_Grid/default-cumula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37" y="3295798"/>
            <a:ext cx="4637063" cy="262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437103" y="5920551"/>
            <a:ext cx="3132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3"/>
                </a:solidFill>
              </a:rPr>
              <a:t>Outil </a:t>
            </a:r>
            <a:r>
              <a:rPr lang="fr-FR" sz="1050" dirty="0" err="1">
                <a:solidFill>
                  <a:schemeClr val="accent3"/>
                </a:solidFill>
              </a:rPr>
              <a:t>Artelys</a:t>
            </a:r>
            <a:r>
              <a:rPr lang="fr-FR" sz="1050" dirty="0">
                <a:solidFill>
                  <a:schemeClr val="accent3"/>
                </a:solidFill>
              </a:rPr>
              <a:t> Crystal Super </a:t>
            </a:r>
            <a:r>
              <a:rPr lang="fr-FR" sz="1050" dirty="0" err="1">
                <a:solidFill>
                  <a:schemeClr val="accent3"/>
                </a:solidFill>
              </a:rPr>
              <a:t>Grid</a:t>
            </a:r>
            <a:endParaRPr lang="fr-FR" sz="1050" dirty="0">
              <a:solidFill>
                <a:schemeClr val="accent3"/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476777" y="3301285"/>
            <a:ext cx="4713668" cy="286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Conception d’algorithmes et d’interfaces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Design fonctionnel d’applicatifs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Gestion de projets (internes et externes)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accent3"/>
                </a:solidFill>
              </a:rPr>
              <a:t>Développement commercial</a:t>
            </a:r>
          </a:p>
        </p:txBody>
      </p:sp>
      <p:pic>
        <p:nvPicPr>
          <p:cNvPr id="2052" name="Picture 4" descr="Résultat de recherche d'images pour &quot;artelys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87" y="250830"/>
            <a:ext cx="854700" cy="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522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avec </a:t>
            </a:r>
            <a:r>
              <a:rPr lang="fr-FR" dirty="0" err="1">
                <a:latin typeface="Consolas" panose="020B0609020204030204" pitchFamily="49" charset="0"/>
              </a:rPr>
              <a:t>datetime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984308"/>
            <a:ext cx="9872663" cy="218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4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avec </a:t>
            </a:r>
            <a:r>
              <a:rPr lang="fr-FR" dirty="0" err="1">
                <a:latin typeface="Consolas" panose="020B0609020204030204" pitchFamily="49" charset="0"/>
              </a:rPr>
              <a:t>datetime</a:t>
            </a:r>
            <a:r>
              <a:rPr lang="fr-FR" dirty="0">
                <a:latin typeface="+mn-lt"/>
              </a:rPr>
              <a:t> (autre manière)</a:t>
            </a:r>
            <a:endParaRPr lang="fr-FR" dirty="0">
              <a:latin typeface="Consolas" panose="020B0609020204030204" pitchFamily="49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965451"/>
            <a:ext cx="9872663" cy="22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03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avec </a:t>
            </a:r>
            <a:r>
              <a:rPr lang="fr-FR" dirty="0" err="1">
                <a:latin typeface="Consolas" panose="020B0609020204030204" pitchFamily="49" charset="0"/>
              </a:rPr>
              <a:t>datetime</a:t>
            </a:r>
            <a:r>
              <a:rPr lang="fr-FR" dirty="0"/>
              <a:t> (3</a:t>
            </a:r>
            <a:r>
              <a:rPr lang="fr-FR" baseline="30000" dirty="0"/>
              <a:t>ème</a:t>
            </a:r>
            <a:r>
              <a:rPr lang="fr-FR" dirty="0"/>
              <a:t> manière)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975660"/>
            <a:ext cx="9872663" cy="220208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43000" y="2286144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…plus dangereuse à mon goût.</a:t>
            </a:r>
          </a:p>
        </p:txBody>
      </p:sp>
    </p:spTree>
    <p:extLst>
      <p:ext uri="{BB962C8B-B14F-4D97-AF65-F5344CB8AC3E}">
        <p14:creationId xmlns:p14="http://schemas.microsoft.com/office/powerpoint/2010/main" val="3256430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Utilisez le package </a:t>
            </a:r>
            <a:r>
              <a:rPr lang="fr-FR" dirty="0">
                <a:latin typeface="Consolas" panose="020B0609020204030204" pitchFamily="49" charset="0"/>
              </a:rPr>
              <a:t>math</a:t>
            </a:r>
            <a:r>
              <a:rPr lang="fr-FR" dirty="0"/>
              <a:t> et la valeur pi pour calculer la surface d’un cercle de rayon 3,5cm.</a:t>
            </a:r>
          </a:p>
        </p:txBody>
      </p:sp>
    </p:spTree>
    <p:extLst>
      <p:ext uri="{BB962C8B-B14F-4D97-AF65-F5344CB8AC3E}">
        <p14:creationId xmlns:p14="http://schemas.microsoft.com/office/powerpoint/2010/main" val="1233819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Contact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" indent="0" algn="ctr">
              <a:buNone/>
            </a:pP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2"/>
              </a:rPr>
              <a:t>pierre.girardeau@coto-conseil.fr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7561" y="3771585"/>
            <a:ext cx="610230" cy="6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3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239526" y="1963592"/>
            <a:ext cx="4649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Conseil, assistance et mise en place</a:t>
            </a:r>
          </a:p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de </a:t>
            </a:r>
            <a:r>
              <a:rPr lang="fr-FR" b="1" dirty="0">
                <a:solidFill>
                  <a:schemeClr val="accent3"/>
                </a:solidFill>
              </a:rPr>
              <a:t>solutions d’exploitation de données</a:t>
            </a:r>
            <a:r>
              <a:rPr lang="fr-FR" dirty="0">
                <a:solidFill>
                  <a:schemeClr val="accent3"/>
                </a:solidFill>
              </a:rPr>
              <a:t> pour les entreprises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COTO Conseil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4047" y="4954331"/>
            <a:ext cx="609604" cy="609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4047" y="2115706"/>
            <a:ext cx="609604" cy="60960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899" y="4985125"/>
            <a:ext cx="609604" cy="6096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899" y="3511407"/>
            <a:ext cx="558969" cy="55896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899" y="2149771"/>
            <a:ext cx="609604" cy="60960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374371" y="2269907"/>
            <a:ext cx="1862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Fondée en 2017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74370" y="3606226"/>
            <a:ext cx="4422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Basée à Angers, Pays de la Loire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4047" y="3552790"/>
            <a:ext cx="609604" cy="60960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374371" y="4828262"/>
            <a:ext cx="4649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Pierre Girardeau, 10 ans d’expérience dans le </a:t>
            </a:r>
            <a:r>
              <a:rPr lang="fr-FR" b="1" dirty="0">
                <a:solidFill>
                  <a:schemeClr val="accent3"/>
                </a:solidFill>
              </a:rPr>
              <a:t>développement</a:t>
            </a:r>
            <a:r>
              <a:rPr lang="fr-FR" dirty="0">
                <a:solidFill>
                  <a:schemeClr val="accent3"/>
                </a:solidFill>
              </a:rPr>
              <a:t> et la </a:t>
            </a:r>
            <a:r>
              <a:rPr lang="fr-FR" b="1" dirty="0">
                <a:solidFill>
                  <a:schemeClr val="accent3"/>
                </a:solidFill>
              </a:rPr>
              <a:t>gestion de projets </a:t>
            </a:r>
            <a:r>
              <a:rPr lang="fr-FR" dirty="0">
                <a:solidFill>
                  <a:schemeClr val="accent3"/>
                </a:solidFill>
              </a:rPr>
              <a:t>d’</a:t>
            </a:r>
            <a:r>
              <a:rPr lang="fr-FR" b="1" dirty="0">
                <a:solidFill>
                  <a:schemeClr val="accent3"/>
                </a:solidFill>
              </a:rPr>
              <a:t>aide à la décision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239526" y="3395927"/>
            <a:ext cx="4139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fr-FR" b="1" dirty="0">
                <a:solidFill>
                  <a:schemeClr val="accent3"/>
                </a:solidFill>
              </a:rPr>
              <a:t>Visualisation</a:t>
            </a:r>
            <a:r>
              <a:rPr lang="fr-FR" dirty="0">
                <a:solidFill>
                  <a:schemeClr val="accent3"/>
                </a:solidFill>
              </a:rPr>
              <a:t> de données</a:t>
            </a:r>
          </a:p>
          <a:p>
            <a:pPr marL="45720" indent="0">
              <a:buNone/>
            </a:pPr>
            <a:r>
              <a:rPr lang="fr-FR" dirty="0">
                <a:solidFill>
                  <a:schemeClr val="accent3"/>
                </a:solidFill>
              </a:rPr>
              <a:t>Création de </a:t>
            </a:r>
            <a:r>
              <a:rPr lang="fr-FR" b="1" dirty="0">
                <a:solidFill>
                  <a:schemeClr val="accent3"/>
                </a:solidFill>
              </a:rPr>
              <a:t>tableaux de bord</a:t>
            </a:r>
          </a:p>
          <a:p>
            <a:pPr marL="45720" indent="0">
              <a:buNone/>
            </a:pPr>
            <a:r>
              <a:rPr lang="fr-FR" b="1" dirty="0">
                <a:solidFill>
                  <a:schemeClr val="accent3"/>
                </a:solidFill>
              </a:rPr>
              <a:t>Organisation</a:t>
            </a:r>
            <a:r>
              <a:rPr lang="fr-FR" dirty="0">
                <a:solidFill>
                  <a:schemeClr val="accent3"/>
                </a:solidFill>
              </a:rPr>
              <a:t> de bases de données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239525" y="4828262"/>
            <a:ext cx="3960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fr-FR" b="1" dirty="0">
                <a:solidFill>
                  <a:schemeClr val="accent3"/>
                </a:solidFill>
              </a:rPr>
              <a:t>Analyse</a:t>
            </a:r>
            <a:r>
              <a:rPr lang="fr-FR" dirty="0">
                <a:solidFill>
                  <a:schemeClr val="accent3"/>
                </a:solidFill>
              </a:rPr>
              <a:t> de données (data science)</a:t>
            </a:r>
          </a:p>
          <a:p>
            <a:pPr marL="45720" indent="0">
              <a:buNone/>
            </a:pPr>
            <a:r>
              <a:rPr lang="fr-FR" b="1" dirty="0">
                <a:solidFill>
                  <a:schemeClr val="accent3"/>
                </a:solidFill>
              </a:rPr>
              <a:t>Optimisation </a:t>
            </a:r>
            <a:r>
              <a:rPr lang="fr-FR" dirty="0">
                <a:solidFill>
                  <a:schemeClr val="accent3"/>
                </a:solidFill>
              </a:rPr>
              <a:t>numérique</a:t>
            </a:r>
          </a:p>
          <a:p>
            <a:pPr marL="45720" indent="0">
              <a:buNone/>
            </a:pPr>
            <a:r>
              <a:rPr lang="fr-FR" b="1" dirty="0">
                <a:solidFill>
                  <a:schemeClr val="accent3"/>
                </a:solidFill>
              </a:rPr>
              <a:t>Prévision</a:t>
            </a:r>
          </a:p>
        </p:txBody>
      </p:sp>
    </p:spTree>
    <p:extLst>
      <p:ext uri="{BB962C8B-B14F-4D97-AF65-F5344CB8AC3E}">
        <p14:creationId xmlns:p14="http://schemas.microsoft.com/office/powerpoint/2010/main" val="249571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vous ? [Tour de table]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fr-FR" dirty="0"/>
              <a:t>Quelles sont vos </a:t>
            </a:r>
            <a:r>
              <a:rPr lang="fr-FR" b="1" dirty="0"/>
              <a:t>spécialités</a:t>
            </a:r>
            <a:r>
              <a:rPr lang="fr-FR" dirty="0"/>
              <a:t> ?</a:t>
            </a:r>
          </a:p>
          <a:p>
            <a:pPr>
              <a:lnSpc>
                <a:spcPct val="200000"/>
              </a:lnSpc>
            </a:pPr>
            <a:r>
              <a:rPr lang="fr-FR" dirty="0"/>
              <a:t>Dans quels </a:t>
            </a:r>
            <a:r>
              <a:rPr lang="fr-FR" b="1" dirty="0"/>
              <a:t>secteurs d’activités </a:t>
            </a:r>
            <a:r>
              <a:rPr lang="fr-FR" dirty="0"/>
              <a:t>travaillez-vous ?</a:t>
            </a:r>
          </a:p>
          <a:p>
            <a:pPr>
              <a:lnSpc>
                <a:spcPct val="200000"/>
              </a:lnSpc>
            </a:pPr>
            <a:r>
              <a:rPr lang="fr-FR" dirty="0"/>
              <a:t>Avez-vous déjà des </a:t>
            </a:r>
            <a:r>
              <a:rPr lang="fr-FR" b="1" dirty="0"/>
              <a:t>connaissances en Business Intelligence</a:t>
            </a:r>
            <a:r>
              <a:rPr lang="fr-FR" dirty="0"/>
              <a:t> (BI) ?</a:t>
            </a:r>
          </a:p>
          <a:p>
            <a:pPr>
              <a:lnSpc>
                <a:spcPct val="200000"/>
              </a:lnSpc>
            </a:pPr>
            <a:r>
              <a:rPr lang="fr-FR" dirty="0"/>
              <a:t>Qu’attendez-vous de cette semaine de formation ?</a:t>
            </a:r>
          </a:p>
        </p:txBody>
      </p:sp>
    </p:spTree>
    <p:extLst>
      <p:ext uri="{BB962C8B-B14F-4D97-AF65-F5344CB8AC3E}">
        <p14:creationId xmlns:p14="http://schemas.microsoft.com/office/powerpoint/2010/main" val="278574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Business intelligence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quoi parle-t-on ?</a:t>
            </a:r>
          </a:p>
        </p:txBody>
      </p:sp>
    </p:spTree>
    <p:extLst>
      <p:ext uri="{BB962C8B-B14F-4D97-AF65-F5344CB8AC3E}">
        <p14:creationId xmlns:p14="http://schemas.microsoft.com/office/powerpoint/2010/main" val="4144548004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Personnalisé 2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2DB3A2"/>
      </a:accent1>
      <a:accent2>
        <a:srgbClr val="E8465A"/>
      </a:accent2>
      <a:accent3>
        <a:srgbClr val="6C131D"/>
      </a:accent3>
      <a:accent4>
        <a:srgbClr val="9ED4D4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5725</TotalTime>
  <Words>2093</Words>
  <Application>Microsoft Office PowerPoint</Application>
  <PresentationFormat>Grand écran</PresentationFormat>
  <Paragraphs>349</Paragraphs>
  <Slides>64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1" baseType="lpstr">
      <vt:lpstr>Calibri</vt:lpstr>
      <vt:lpstr>Consolas</vt:lpstr>
      <vt:lpstr>Corbel</vt:lpstr>
      <vt:lpstr>Trebuchet MS</vt:lpstr>
      <vt:lpstr>Wingdings</vt:lpstr>
      <vt:lpstr>Base</vt:lpstr>
      <vt:lpstr>Acrobat Document</vt:lpstr>
      <vt:lpstr>Formation IMIE 4A Business Intelligence</vt:lpstr>
      <vt:lpstr>Aujourd’hui…</vt:lpstr>
      <vt:lpstr>Mon parcours</vt:lpstr>
      <vt:lpstr>Compétences</vt:lpstr>
      <vt:lpstr>EDF – Paris et Auckland – 2007 à 2012</vt:lpstr>
      <vt:lpstr>Artelys – Paris – de 2012 à 2016</vt:lpstr>
      <vt:lpstr>COTO Conseil</vt:lpstr>
      <vt:lpstr>Et vous ? [Tour de table]</vt:lpstr>
      <vt:lpstr>Business intelligence</vt:lpstr>
      <vt:lpstr>Ce qu’en dit Wikipedia</vt:lpstr>
      <vt:lpstr>L’aide à la décision : rendre ses données utiles</vt:lpstr>
      <vt:lpstr>De quoi parle-t-on ?</vt:lpstr>
      <vt:lpstr>Présentation PowerPoint</vt:lpstr>
      <vt:lpstr>Méthodologie BI</vt:lpstr>
      <vt:lpstr>BI versus data science</vt:lpstr>
      <vt:lpstr>Programme de la semaine</vt:lpstr>
      <vt:lpstr>Programme</vt:lpstr>
      <vt:lpstr>Outils de business intelligence</vt:lpstr>
      <vt:lpstr>L’aide à la décision : rendre ses données utiles</vt:lpstr>
      <vt:lpstr>Magic Quadrant pour la BI - 2017</vt:lpstr>
      <vt:lpstr>Magic Quadrant BI – de 2016 à 2017</vt:lpstr>
      <vt:lpstr>Tableau Software</vt:lpstr>
      <vt:lpstr>Présentation PowerPoint</vt:lpstr>
      <vt:lpstr>Bases de python</vt:lpstr>
      <vt:lpstr>Pourquoi Python ?</vt:lpstr>
      <vt:lpstr>Objectif</vt:lpstr>
      <vt:lpstr>Python</vt:lpstr>
      <vt:lpstr>Commençons à coder en Python</vt:lpstr>
      <vt:lpstr>Quelques opérations basiques</vt:lpstr>
      <vt:lpstr>Types</vt:lpstr>
      <vt:lpstr>Variables</vt:lpstr>
      <vt:lpstr>Fonctions</vt:lpstr>
      <vt:lpstr>Boucles for</vt:lpstr>
      <vt:lpstr>Boucles for</vt:lpstr>
      <vt:lpstr>Erreurs</vt:lpstr>
      <vt:lpstr>Qu’avons-nous déjà appris ?</vt:lpstr>
      <vt:lpstr>Analyse de mots</vt:lpstr>
      <vt:lpstr>La question</vt:lpstr>
      <vt:lpstr>Les listes</vt:lpstr>
      <vt:lpstr>Listes</vt:lpstr>
      <vt:lpstr>Que faire avec des listes ?</vt:lpstr>
      <vt:lpstr>Nouvelle question</vt:lpstr>
      <vt:lpstr>Sélection dans les listes</vt:lpstr>
      <vt:lpstr>Sélection dans les listes</vt:lpstr>
      <vt:lpstr>Modifications de listes</vt:lpstr>
      <vt:lpstr>Attention</vt:lpstr>
      <vt:lpstr>Qu’avons-nous déjà appris ?</vt:lpstr>
      <vt:lpstr>Les dictionnaires</vt:lpstr>
      <vt:lpstr>Introduction aux dictionnaires</vt:lpstr>
      <vt:lpstr>Introduction aux dictionnaires</vt:lpstr>
      <vt:lpstr>Qu’avons-nous déjà appris ?</vt:lpstr>
      <vt:lpstr>Les Fonctions</vt:lpstr>
      <vt:lpstr>Les fonctions sont partout</vt:lpstr>
      <vt:lpstr>Arguments optionnels</vt:lpstr>
      <vt:lpstr>Les méthodes</vt:lpstr>
      <vt:lpstr>Les méthodes</vt:lpstr>
      <vt:lpstr>Les packages</vt:lpstr>
      <vt:lpstr>À quoi servent les packages ?</vt:lpstr>
      <vt:lpstr>Comment les utiliser</vt:lpstr>
      <vt:lpstr>Exemple avec datetime</vt:lpstr>
      <vt:lpstr>Exemple avec datetime (autre manière)</vt:lpstr>
      <vt:lpstr>Exemple avec datetime (3ème manière)</vt:lpstr>
      <vt:lpstr>Cas pratique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Girardeau Pierre</dc:creator>
  <cp:lastModifiedBy>Girardeau Pierre</cp:lastModifiedBy>
  <cp:revision>127</cp:revision>
  <dcterms:created xsi:type="dcterms:W3CDTF">2017-02-17T08:07:27Z</dcterms:created>
  <dcterms:modified xsi:type="dcterms:W3CDTF">2017-05-29T15:05:07Z</dcterms:modified>
</cp:coreProperties>
</file>